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49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3A854E2B-6E16-4404-9C14-4EAD0EF105D0}" type="datetimeFigureOut">
              <a:rPr lang="ar-IQ" smtClean="0"/>
              <a:t>30/03/1439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22A9AD7-5E4E-4C35-B7A4-63B061A3BDA3}" type="slidenum">
              <a:rPr lang="ar-IQ" smtClean="0"/>
              <a:t>‹#›</a:t>
            </a:fld>
            <a:endParaRPr lang="ar-IQ"/>
          </a:p>
        </p:txBody>
      </p:sp>
    </p:spTree>
    <p:extLst>
      <p:ext uri="{BB962C8B-B14F-4D97-AF65-F5344CB8AC3E}">
        <p14:creationId xmlns:p14="http://schemas.microsoft.com/office/powerpoint/2010/main" val="87480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3A854E2B-6E16-4404-9C14-4EAD0EF105D0}" type="datetimeFigureOut">
              <a:rPr lang="ar-IQ" smtClean="0"/>
              <a:t>30/03/1439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22A9AD7-5E4E-4C35-B7A4-63B061A3BDA3}" type="slidenum">
              <a:rPr lang="ar-IQ" smtClean="0"/>
              <a:t>‹#›</a:t>
            </a:fld>
            <a:endParaRPr lang="ar-IQ"/>
          </a:p>
        </p:txBody>
      </p:sp>
    </p:spTree>
    <p:extLst>
      <p:ext uri="{BB962C8B-B14F-4D97-AF65-F5344CB8AC3E}">
        <p14:creationId xmlns:p14="http://schemas.microsoft.com/office/powerpoint/2010/main" val="1267071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3A854E2B-6E16-4404-9C14-4EAD0EF105D0}" type="datetimeFigureOut">
              <a:rPr lang="ar-IQ" smtClean="0"/>
              <a:t>30/03/1439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22A9AD7-5E4E-4C35-B7A4-63B061A3BDA3}" type="slidenum">
              <a:rPr lang="ar-IQ" smtClean="0"/>
              <a:t>‹#›</a:t>
            </a:fld>
            <a:endParaRPr lang="ar-IQ"/>
          </a:p>
        </p:txBody>
      </p:sp>
    </p:spTree>
    <p:extLst>
      <p:ext uri="{BB962C8B-B14F-4D97-AF65-F5344CB8AC3E}">
        <p14:creationId xmlns:p14="http://schemas.microsoft.com/office/powerpoint/2010/main" val="375471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3A854E2B-6E16-4404-9C14-4EAD0EF105D0}" type="datetimeFigureOut">
              <a:rPr lang="ar-IQ" smtClean="0"/>
              <a:t>30/03/1439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22A9AD7-5E4E-4C35-B7A4-63B061A3BDA3}" type="slidenum">
              <a:rPr lang="ar-IQ" smtClean="0"/>
              <a:t>‹#›</a:t>
            </a:fld>
            <a:endParaRPr lang="ar-IQ"/>
          </a:p>
        </p:txBody>
      </p:sp>
    </p:spTree>
    <p:extLst>
      <p:ext uri="{BB962C8B-B14F-4D97-AF65-F5344CB8AC3E}">
        <p14:creationId xmlns:p14="http://schemas.microsoft.com/office/powerpoint/2010/main" val="1179572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854E2B-6E16-4404-9C14-4EAD0EF105D0}" type="datetimeFigureOut">
              <a:rPr lang="ar-IQ" smtClean="0"/>
              <a:t>30/03/1439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22A9AD7-5E4E-4C35-B7A4-63B061A3BDA3}" type="slidenum">
              <a:rPr lang="ar-IQ" smtClean="0"/>
              <a:t>‹#›</a:t>
            </a:fld>
            <a:endParaRPr lang="ar-IQ"/>
          </a:p>
        </p:txBody>
      </p:sp>
    </p:spTree>
    <p:extLst>
      <p:ext uri="{BB962C8B-B14F-4D97-AF65-F5344CB8AC3E}">
        <p14:creationId xmlns:p14="http://schemas.microsoft.com/office/powerpoint/2010/main" val="2482575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3A854E2B-6E16-4404-9C14-4EAD0EF105D0}" type="datetimeFigureOut">
              <a:rPr lang="ar-IQ" smtClean="0"/>
              <a:t>30/03/1439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22A9AD7-5E4E-4C35-B7A4-63B061A3BDA3}" type="slidenum">
              <a:rPr lang="ar-IQ" smtClean="0"/>
              <a:t>‹#›</a:t>
            </a:fld>
            <a:endParaRPr lang="ar-IQ"/>
          </a:p>
        </p:txBody>
      </p:sp>
    </p:spTree>
    <p:extLst>
      <p:ext uri="{BB962C8B-B14F-4D97-AF65-F5344CB8AC3E}">
        <p14:creationId xmlns:p14="http://schemas.microsoft.com/office/powerpoint/2010/main" val="129214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3A854E2B-6E16-4404-9C14-4EAD0EF105D0}" type="datetimeFigureOut">
              <a:rPr lang="ar-IQ" smtClean="0"/>
              <a:t>30/03/1439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F22A9AD7-5E4E-4C35-B7A4-63B061A3BDA3}" type="slidenum">
              <a:rPr lang="ar-IQ" smtClean="0"/>
              <a:t>‹#›</a:t>
            </a:fld>
            <a:endParaRPr lang="ar-IQ"/>
          </a:p>
        </p:txBody>
      </p:sp>
    </p:spTree>
    <p:extLst>
      <p:ext uri="{BB962C8B-B14F-4D97-AF65-F5344CB8AC3E}">
        <p14:creationId xmlns:p14="http://schemas.microsoft.com/office/powerpoint/2010/main" val="3531580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3A854E2B-6E16-4404-9C14-4EAD0EF105D0}" type="datetimeFigureOut">
              <a:rPr lang="ar-IQ" smtClean="0"/>
              <a:t>30/03/1439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F22A9AD7-5E4E-4C35-B7A4-63B061A3BDA3}" type="slidenum">
              <a:rPr lang="ar-IQ" smtClean="0"/>
              <a:t>‹#›</a:t>
            </a:fld>
            <a:endParaRPr lang="ar-IQ"/>
          </a:p>
        </p:txBody>
      </p:sp>
    </p:spTree>
    <p:extLst>
      <p:ext uri="{BB962C8B-B14F-4D97-AF65-F5344CB8AC3E}">
        <p14:creationId xmlns:p14="http://schemas.microsoft.com/office/powerpoint/2010/main" val="625952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854E2B-6E16-4404-9C14-4EAD0EF105D0}" type="datetimeFigureOut">
              <a:rPr lang="ar-IQ" smtClean="0"/>
              <a:t>30/03/1439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F22A9AD7-5E4E-4C35-B7A4-63B061A3BDA3}" type="slidenum">
              <a:rPr lang="ar-IQ" smtClean="0"/>
              <a:t>‹#›</a:t>
            </a:fld>
            <a:endParaRPr lang="ar-IQ"/>
          </a:p>
        </p:txBody>
      </p:sp>
    </p:spTree>
    <p:extLst>
      <p:ext uri="{BB962C8B-B14F-4D97-AF65-F5344CB8AC3E}">
        <p14:creationId xmlns:p14="http://schemas.microsoft.com/office/powerpoint/2010/main" val="1881829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854E2B-6E16-4404-9C14-4EAD0EF105D0}" type="datetimeFigureOut">
              <a:rPr lang="ar-IQ" smtClean="0"/>
              <a:t>30/03/1439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22A9AD7-5E4E-4C35-B7A4-63B061A3BDA3}" type="slidenum">
              <a:rPr lang="ar-IQ" smtClean="0"/>
              <a:t>‹#›</a:t>
            </a:fld>
            <a:endParaRPr lang="ar-IQ"/>
          </a:p>
        </p:txBody>
      </p:sp>
    </p:spTree>
    <p:extLst>
      <p:ext uri="{BB962C8B-B14F-4D97-AF65-F5344CB8AC3E}">
        <p14:creationId xmlns:p14="http://schemas.microsoft.com/office/powerpoint/2010/main" val="400463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854E2B-6E16-4404-9C14-4EAD0EF105D0}" type="datetimeFigureOut">
              <a:rPr lang="ar-IQ" smtClean="0"/>
              <a:t>30/03/1439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22A9AD7-5E4E-4C35-B7A4-63B061A3BDA3}" type="slidenum">
              <a:rPr lang="ar-IQ" smtClean="0"/>
              <a:t>‹#›</a:t>
            </a:fld>
            <a:endParaRPr lang="ar-IQ"/>
          </a:p>
        </p:txBody>
      </p:sp>
    </p:spTree>
    <p:extLst>
      <p:ext uri="{BB962C8B-B14F-4D97-AF65-F5344CB8AC3E}">
        <p14:creationId xmlns:p14="http://schemas.microsoft.com/office/powerpoint/2010/main" val="145249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A854E2B-6E16-4404-9C14-4EAD0EF105D0}" type="datetimeFigureOut">
              <a:rPr lang="ar-IQ" smtClean="0"/>
              <a:t>30/03/1439</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22A9AD7-5E4E-4C35-B7A4-63B061A3BDA3}" type="slidenum">
              <a:rPr lang="ar-IQ" smtClean="0"/>
              <a:t>‹#›</a:t>
            </a:fld>
            <a:endParaRPr lang="ar-IQ"/>
          </a:p>
        </p:txBody>
      </p:sp>
    </p:spTree>
    <p:extLst>
      <p:ext uri="{BB962C8B-B14F-4D97-AF65-F5344CB8AC3E}">
        <p14:creationId xmlns:p14="http://schemas.microsoft.com/office/powerpoint/2010/main" val="15242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lnSpcReduction="10000"/>
          </a:bodyPr>
          <a:lstStyle/>
          <a:p>
            <a:pPr algn="just" rtl="0"/>
            <a:r>
              <a:rPr lang="en-US" dirty="0">
                <a:solidFill>
                  <a:srgbClr val="FF0000"/>
                </a:solidFill>
              </a:rPr>
              <a:t>5.4 CONDUCTOR PROPERTIES AND BOUNDARY CONDITIONS</a:t>
            </a:r>
          </a:p>
          <a:p>
            <a:pPr algn="just" rtl="0"/>
            <a:r>
              <a:rPr lang="en-US" dirty="0" smtClean="0">
                <a:solidFill>
                  <a:schemeClr val="tx1"/>
                </a:solidFill>
              </a:rPr>
              <a:t>assumed </a:t>
            </a:r>
            <a:r>
              <a:rPr lang="en-US" dirty="0">
                <a:solidFill>
                  <a:schemeClr val="tx1"/>
                </a:solidFill>
              </a:rPr>
              <a:t>static conditions and </a:t>
            </a:r>
            <a:r>
              <a:rPr lang="en-US" dirty="0" smtClean="0">
                <a:solidFill>
                  <a:schemeClr val="tx1"/>
                </a:solidFill>
              </a:rPr>
              <a:t>time </a:t>
            </a:r>
            <a:r>
              <a:rPr lang="en-US" dirty="0">
                <a:solidFill>
                  <a:schemeClr val="tx1"/>
                </a:solidFill>
              </a:rPr>
              <a:t>vary for a few microseconds to see what happens when the charge distribution is suddenly unbalanced within a conducting material. There suddenly appear a number of electrons in the interior of a conductor. The electric fields set up by these elec­trons are not counteracted by any positive charges, and the electrons therefore begin to accelerate away from each other. This continues until the electrons reach the surface of the conductor or until a number of electrons equal to the number injected have reached the surface.</a:t>
            </a:r>
            <a:endParaRPr lang="ar-IQ" dirty="0">
              <a:solidFill>
                <a:schemeClr val="tx1"/>
              </a:solidFill>
            </a:endParaRPr>
          </a:p>
        </p:txBody>
      </p:sp>
      <p:sp>
        <p:nvSpPr>
          <p:cNvPr id="4" name="Rectangle 3"/>
          <p:cNvSpPr/>
          <p:nvPr/>
        </p:nvSpPr>
        <p:spPr>
          <a:xfrm>
            <a:off x="6198" y="0"/>
            <a:ext cx="9144000" cy="98072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rtl="0"/>
            <a:r>
              <a:rPr lang="en-US" sz="3200" dirty="0" smtClean="0">
                <a:solidFill>
                  <a:srgbClr val="FF0000"/>
                </a:solidFill>
              </a:rPr>
              <a:t>5.4 CONDUCTOR PROPERTIES AND BOUNDARY CONDITIONS</a:t>
            </a:r>
            <a:endParaRPr lang="en-US" sz="3200" dirty="0">
              <a:solidFill>
                <a:srgbClr val="FF0000"/>
              </a:solidFill>
            </a:endParaRPr>
          </a:p>
        </p:txBody>
      </p:sp>
    </p:spTree>
    <p:extLst>
      <p:ext uri="{BB962C8B-B14F-4D97-AF65-F5344CB8AC3E}">
        <p14:creationId xmlns:p14="http://schemas.microsoft.com/office/powerpoint/2010/main" val="1896510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p:spPr>
        <p:style>
          <a:lnRef idx="1">
            <a:schemeClr val="accent3"/>
          </a:lnRef>
          <a:fillRef idx="2">
            <a:schemeClr val="accent3"/>
          </a:fillRef>
          <a:effectRef idx="1">
            <a:schemeClr val="accent3"/>
          </a:effectRef>
          <a:fontRef idx="minor">
            <a:schemeClr val="dk1"/>
          </a:fontRef>
        </p:style>
        <p:txBody>
          <a:bodyPr>
            <a:normAutofit/>
          </a:bodyPr>
          <a:lstStyle/>
          <a:p>
            <a:pPr algn="just" rtl="0"/>
            <a:r>
              <a:rPr lang="en-US" sz="3200" dirty="0">
                <a:solidFill>
                  <a:srgbClr val="FF0000"/>
                </a:solidFill>
              </a:rPr>
              <a:t>Finding the field on one side of the boundary given the field on the other side</a:t>
            </a:r>
            <a:endParaRPr lang="ar-IQ" sz="3200"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124744"/>
                <a:ext cx="9144000" cy="5733256"/>
              </a:xfrm>
            </p:spPr>
            <p:txBody>
              <a:bodyPr/>
              <a:lstStyle/>
              <a:p>
                <a:pPr marL="0" indent="0" algn="just" rtl="0">
                  <a:lnSpc>
                    <a:spcPct val="150000"/>
                  </a:lnSpc>
                  <a:buNone/>
                </a:pPr>
                <a:r>
                  <a:rPr lang="en-US" dirty="0" smtClean="0"/>
                  <a:t>Let </a:t>
                </a:r>
                <a14:m>
                  <m:oMath xmlns:m="http://schemas.openxmlformats.org/officeDocument/2006/math">
                    <m:sSub>
                      <m:sSubPr>
                        <m:ctrlPr>
                          <a:rPr lang="en-US" i="1" smtClean="0">
                            <a:solidFill>
                              <a:srgbClr val="FF0000"/>
                            </a:solidFill>
                            <a:latin typeface="Cambria Math"/>
                          </a:rPr>
                        </m:ctrlPr>
                      </m:sSubPr>
                      <m:e>
                        <m:r>
                          <a:rPr lang="en-US" b="1" i="1">
                            <a:solidFill>
                              <a:srgbClr val="FF0000"/>
                            </a:solidFill>
                            <a:latin typeface="Cambria Math"/>
                          </a:rPr>
                          <m:t>𝐃</m:t>
                        </m:r>
                      </m:e>
                      <m:sub>
                        <m:r>
                          <a:rPr lang="en-US" i="1">
                            <a:solidFill>
                              <a:srgbClr val="FF0000"/>
                            </a:solidFill>
                            <a:latin typeface="Cambria Math"/>
                          </a:rPr>
                          <m:t>1</m:t>
                        </m:r>
                      </m:sub>
                    </m:sSub>
                  </m:oMath>
                </a14:m>
                <a:r>
                  <a:rPr lang="en-US" i="1" dirty="0"/>
                  <a:t> </a:t>
                </a:r>
                <a:r>
                  <a:rPr lang="en-US" dirty="0"/>
                  <a:t>or </a:t>
                </a:r>
                <a14:m>
                  <m:oMath xmlns:m="http://schemas.openxmlformats.org/officeDocument/2006/math">
                    <m:sSub>
                      <m:sSubPr>
                        <m:ctrlPr>
                          <a:rPr lang="en-US" i="1" smtClean="0">
                            <a:solidFill>
                              <a:srgbClr val="FF0000"/>
                            </a:solidFill>
                            <a:latin typeface="Cambria Math"/>
                          </a:rPr>
                        </m:ctrlPr>
                      </m:sSubPr>
                      <m:e>
                        <m:r>
                          <a:rPr lang="en-US" b="1" i="1">
                            <a:solidFill>
                              <a:srgbClr val="FF0000"/>
                            </a:solidFill>
                            <a:latin typeface="Cambria Math"/>
                          </a:rPr>
                          <m:t>𝐄</m:t>
                        </m:r>
                      </m:e>
                      <m:sub>
                        <m:r>
                          <a:rPr lang="en-US" i="1">
                            <a:solidFill>
                              <a:srgbClr val="FF0000"/>
                            </a:solidFill>
                            <a:latin typeface="Cambria Math"/>
                          </a:rPr>
                          <m:t>1</m:t>
                        </m:r>
                      </m:sub>
                    </m:sSub>
                  </m:oMath>
                </a14:m>
                <a:r>
                  <a:rPr lang="en-US" dirty="0"/>
                  <a:t> and </a:t>
                </a:r>
                <a14:m>
                  <m:oMath xmlns:m="http://schemas.openxmlformats.org/officeDocument/2006/math">
                    <m:sSub>
                      <m:sSubPr>
                        <m:ctrlPr>
                          <a:rPr lang="en-US" i="1">
                            <a:latin typeface="Cambria Math"/>
                          </a:rPr>
                        </m:ctrlPr>
                      </m:sSubPr>
                      <m:e>
                        <m:r>
                          <a:rPr lang="en-US" b="1" i="1" smtClean="0">
                            <a:solidFill>
                              <a:srgbClr val="FF0000"/>
                            </a:solidFill>
                            <a:latin typeface="Cambria Math"/>
                          </a:rPr>
                          <m:t>𝐃</m:t>
                        </m:r>
                      </m:e>
                      <m:sub>
                        <m:r>
                          <a:rPr lang="en-US" i="1">
                            <a:latin typeface="Cambria Math"/>
                          </a:rPr>
                          <m:t>2</m:t>
                        </m:r>
                      </m:sub>
                    </m:sSub>
                  </m:oMath>
                </a14:m>
                <a:r>
                  <a:rPr lang="en-US" dirty="0"/>
                  <a:t> or </a:t>
                </a:r>
                <a14:m>
                  <m:oMath xmlns:m="http://schemas.openxmlformats.org/officeDocument/2006/math">
                    <m:sSub>
                      <m:sSubPr>
                        <m:ctrlPr>
                          <a:rPr lang="en-US" i="1" smtClean="0">
                            <a:solidFill>
                              <a:srgbClr val="FF0000"/>
                            </a:solidFill>
                            <a:latin typeface="Cambria Math"/>
                          </a:rPr>
                        </m:ctrlPr>
                      </m:sSubPr>
                      <m:e>
                        <m:r>
                          <a:rPr lang="en-US" b="1" i="1">
                            <a:solidFill>
                              <a:srgbClr val="FF0000"/>
                            </a:solidFill>
                            <a:latin typeface="Cambria Math"/>
                          </a:rPr>
                          <m:t>𝐄</m:t>
                        </m:r>
                      </m:e>
                      <m:sub>
                        <m:r>
                          <a:rPr lang="en-US" i="1">
                            <a:solidFill>
                              <a:srgbClr val="FF0000"/>
                            </a:solidFill>
                            <a:latin typeface="Cambria Math"/>
                          </a:rPr>
                          <m:t>2</m:t>
                        </m:r>
                      </m:sub>
                    </m:sSub>
                  </m:oMath>
                </a14:m>
                <a:r>
                  <a:rPr lang="en-US" dirty="0"/>
                  <a:t> making angles </a:t>
                </a:r>
                <a14:m>
                  <m:oMath xmlns:m="http://schemas.openxmlformats.org/officeDocument/2006/math">
                    <m:sSub>
                      <m:sSubPr>
                        <m:ctrlPr>
                          <a:rPr lang="en-US" i="1" smtClean="0">
                            <a:solidFill>
                              <a:srgbClr val="FF0000"/>
                            </a:solidFill>
                            <a:latin typeface="Cambria Math"/>
                          </a:rPr>
                        </m:ctrlPr>
                      </m:sSubPr>
                      <m:e>
                        <m:r>
                          <a:rPr lang="en-US" i="1">
                            <a:solidFill>
                              <a:srgbClr val="FF0000"/>
                            </a:solidFill>
                            <a:latin typeface="Cambria Math"/>
                          </a:rPr>
                          <m:t>𝜃</m:t>
                        </m:r>
                      </m:e>
                      <m:sub>
                        <m:r>
                          <a:rPr lang="en-US" i="1">
                            <a:solidFill>
                              <a:srgbClr val="FF0000"/>
                            </a:solidFill>
                            <a:latin typeface="Cambria Math"/>
                          </a:rPr>
                          <m:t>1</m:t>
                        </m:r>
                      </m:sub>
                    </m:sSub>
                  </m:oMath>
                </a14:m>
                <a:r>
                  <a:rPr lang="en-US" i="1" dirty="0"/>
                  <a:t> </a:t>
                </a:r>
                <a:r>
                  <a:rPr lang="en-US" dirty="0"/>
                  <a:t>and </a:t>
                </a:r>
                <a14:m>
                  <m:oMath xmlns:m="http://schemas.openxmlformats.org/officeDocument/2006/math">
                    <m:sSub>
                      <m:sSubPr>
                        <m:ctrlPr>
                          <a:rPr lang="en-US" i="1" smtClean="0">
                            <a:solidFill>
                              <a:srgbClr val="FF0000"/>
                            </a:solidFill>
                            <a:latin typeface="Cambria Math"/>
                          </a:rPr>
                        </m:ctrlPr>
                      </m:sSubPr>
                      <m:e>
                        <m:r>
                          <a:rPr lang="en-US" i="1">
                            <a:solidFill>
                              <a:srgbClr val="FF0000"/>
                            </a:solidFill>
                            <a:latin typeface="Cambria Math"/>
                          </a:rPr>
                          <m:t>𝜃</m:t>
                        </m:r>
                      </m:e>
                      <m:sub>
                        <m:r>
                          <a:rPr lang="en-US" i="1">
                            <a:solidFill>
                              <a:srgbClr val="FF0000"/>
                            </a:solidFill>
                            <a:latin typeface="Cambria Math"/>
                          </a:rPr>
                          <m:t>2</m:t>
                        </m:r>
                      </m:sub>
                    </m:sSub>
                  </m:oMath>
                </a14:m>
                <a:r>
                  <a:rPr lang="en-US" i="1" dirty="0"/>
                  <a:t> </a:t>
                </a:r>
                <a:r>
                  <a:rPr lang="en-US" dirty="0"/>
                  <a:t>with the normal</a:t>
                </a:r>
                <a:r>
                  <a:rPr lang="en-US" i="1" dirty="0"/>
                  <a:t> </a:t>
                </a:r>
                <a:r>
                  <a:rPr lang="en-US" dirty="0"/>
                  <a:t>to the interface as </a:t>
                </a:r>
                <a:r>
                  <a:rPr lang="en-US" dirty="0" smtClean="0"/>
                  <a:t>in </a:t>
                </a:r>
                <a:r>
                  <a:rPr lang="en-US" dirty="0"/>
                  <a:t>Figure 5.7. Using equation (5.26), </a:t>
                </a:r>
                <a14:m>
                  <m:oMath xmlns:m="http://schemas.openxmlformats.org/officeDocument/2006/math">
                    <m:sSub>
                      <m:sSubPr>
                        <m:ctrlPr>
                          <a:rPr lang="en-US" i="1" smtClean="0">
                            <a:solidFill>
                              <a:srgbClr val="FF0000"/>
                            </a:solidFill>
                            <a:latin typeface="Cambria Math"/>
                          </a:rPr>
                        </m:ctrlPr>
                      </m:sSubPr>
                      <m:e>
                        <m:r>
                          <a:rPr lang="en-US" i="1">
                            <a:solidFill>
                              <a:srgbClr val="FF0000"/>
                            </a:solidFill>
                            <a:latin typeface="Cambria Math"/>
                          </a:rPr>
                          <m:t>𝐸</m:t>
                        </m:r>
                      </m:e>
                      <m:sub>
                        <m:r>
                          <a:rPr lang="en-US" i="1">
                            <a:solidFill>
                              <a:srgbClr val="FF0000"/>
                            </a:solidFill>
                            <a:latin typeface="Cambria Math"/>
                          </a:rPr>
                          <m:t>1</m:t>
                        </m:r>
                        <m:r>
                          <a:rPr lang="en-US" i="1">
                            <a:solidFill>
                              <a:srgbClr val="FF0000"/>
                            </a:solidFill>
                            <a:latin typeface="Cambria Math"/>
                          </a:rPr>
                          <m:t>𝑡</m:t>
                        </m:r>
                      </m:sub>
                    </m:sSub>
                    <m:r>
                      <a:rPr lang="en-US" i="1">
                        <a:solidFill>
                          <a:srgbClr val="FF0000"/>
                        </a:solidFill>
                        <a:latin typeface="Cambria Math"/>
                      </a:rPr>
                      <m:t>=</m:t>
                    </m:r>
                    <m:sSub>
                      <m:sSubPr>
                        <m:ctrlPr>
                          <a:rPr lang="en-US" i="1">
                            <a:solidFill>
                              <a:srgbClr val="FF0000"/>
                            </a:solidFill>
                            <a:latin typeface="Cambria Math"/>
                          </a:rPr>
                        </m:ctrlPr>
                      </m:sSubPr>
                      <m:e>
                        <m:r>
                          <a:rPr lang="en-US" i="1">
                            <a:solidFill>
                              <a:srgbClr val="FF0000"/>
                            </a:solidFill>
                            <a:latin typeface="Cambria Math"/>
                          </a:rPr>
                          <m:t>𝐸</m:t>
                        </m:r>
                      </m:e>
                      <m:sub>
                        <m:r>
                          <a:rPr lang="en-US" i="1">
                            <a:solidFill>
                              <a:srgbClr val="FF0000"/>
                            </a:solidFill>
                            <a:latin typeface="Cambria Math"/>
                          </a:rPr>
                          <m:t>2</m:t>
                        </m:r>
                        <m:r>
                          <a:rPr lang="en-US" i="1">
                            <a:solidFill>
                              <a:srgbClr val="FF0000"/>
                            </a:solidFill>
                            <a:latin typeface="Cambria Math"/>
                          </a:rPr>
                          <m:t>𝑡</m:t>
                        </m:r>
                      </m:sub>
                    </m:sSub>
                    <m:r>
                      <a:rPr lang="en-US" i="1">
                        <a:latin typeface="Cambria Math"/>
                      </a:rPr>
                      <m:t> </m:t>
                    </m:r>
                  </m:oMath>
                </a14:m>
                <a:r>
                  <a:rPr lang="en-US" dirty="0"/>
                  <a:t>we </a:t>
                </a:r>
                <a:r>
                  <a:rPr lang="en-US" dirty="0" smtClean="0"/>
                  <a:t>have</a:t>
                </a:r>
                <a:endParaRPr lang="en-US" dirty="0"/>
              </a:p>
              <a:p>
                <a:pPr marL="0" indent="0" algn="just" rtl="0">
                  <a:lnSpc>
                    <a:spcPct val="150000"/>
                  </a:lnSpc>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𝐸</m:t>
                          </m:r>
                        </m:e>
                        <m:sub>
                          <m:r>
                            <a:rPr lang="en-US" i="1">
                              <a:latin typeface="Cambria Math"/>
                            </a:rPr>
                            <m:t>1</m:t>
                          </m:r>
                        </m:sub>
                      </m:sSub>
                      <m:func>
                        <m:funcPr>
                          <m:ctrlPr>
                            <a:rPr lang="en-US" i="1" smtClean="0">
                              <a:latin typeface="Cambria Math"/>
                            </a:rPr>
                          </m:ctrlPr>
                        </m:funcPr>
                        <m:fName>
                          <m:r>
                            <m:rPr>
                              <m:sty m:val="p"/>
                            </m:rPr>
                            <a:rPr lang="en-US">
                              <a:latin typeface="Cambria Math"/>
                            </a:rPr>
                            <m:t>sin</m:t>
                          </m:r>
                        </m:fName>
                        <m:e>
                          <m:sSub>
                            <m:sSubPr>
                              <m:ctrlPr>
                                <a:rPr lang="en-US" i="1">
                                  <a:latin typeface="Cambria Math"/>
                                </a:rPr>
                              </m:ctrlPr>
                            </m:sSubPr>
                            <m:e>
                              <m:r>
                                <a:rPr lang="en-US" i="1">
                                  <a:latin typeface="Cambria Math"/>
                                </a:rPr>
                                <m:t>𝜃</m:t>
                              </m:r>
                            </m:e>
                            <m:sub>
                              <m:r>
                                <a:rPr lang="en-US" i="1">
                                  <a:latin typeface="Cambria Math"/>
                                </a:rPr>
                                <m:t>1</m:t>
                              </m:r>
                            </m:sub>
                          </m:sSub>
                        </m:e>
                      </m:func>
                      <m:r>
                        <a:rPr lang="en-US" i="1">
                          <a:latin typeface="Cambria Math"/>
                        </a:rPr>
                        <m:t>=</m:t>
                      </m:r>
                      <m:sSub>
                        <m:sSubPr>
                          <m:ctrlPr>
                            <a:rPr lang="en-US" i="1">
                              <a:latin typeface="Cambria Math"/>
                            </a:rPr>
                          </m:ctrlPr>
                        </m:sSubPr>
                        <m:e>
                          <m:r>
                            <a:rPr lang="en-US" i="1">
                              <a:latin typeface="Cambria Math"/>
                            </a:rPr>
                            <m:t>𝐸</m:t>
                          </m:r>
                        </m:e>
                        <m:sub>
                          <m:r>
                            <a:rPr lang="en-US" i="1">
                              <a:latin typeface="Cambria Math"/>
                            </a:rPr>
                            <m:t>2</m:t>
                          </m:r>
                        </m:sub>
                      </m:sSub>
                      <m:func>
                        <m:funcPr>
                          <m:ctrlPr>
                            <a:rPr lang="en-US" i="1">
                              <a:latin typeface="Cambria Math"/>
                            </a:rPr>
                          </m:ctrlPr>
                        </m:funcPr>
                        <m:fName>
                          <m:r>
                            <m:rPr>
                              <m:sty m:val="p"/>
                            </m:rPr>
                            <a:rPr lang="en-US">
                              <a:latin typeface="Cambria Math"/>
                            </a:rPr>
                            <m:t>sin</m:t>
                          </m:r>
                        </m:fName>
                        <m:e>
                          <m:sSub>
                            <m:sSubPr>
                              <m:ctrlPr>
                                <a:rPr lang="en-US" i="1">
                                  <a:latin typeface="Cambria Math"/>
                                </a:rPr>
                              </m:ctrlPr>
                            </m:sSubPr>
                            <m:e>
                              <m:r>
                                <a:rPr lang="en-US" i="1">
                                  <a:latin typeface="Cambria Math"/>
                                </a:rPr>
                                <m:t>𝜃</m:t>
                              </m:r>
                            </m:e>
                            <m:sub>
                              <m:r>
                                <a:rPr lang="en-US" i="1">
                                  <a:latin typeface="Cambria Math"/>
                                </a:rPr>
                                <m:t>2</m:t>
                              </m:r>
                            </m:sub>
                          </m:sSub>
                        </m:e>
                      </m:func>
                    </m:oMath>
                  </m:oMathPara>
                </a14:m>
                <a:endParaRPr lang="en-US" dirty="0" smtClean="0"/>
              </a:p>
              <a:p>
                <a:pPr marL="0" indent="0" algn="just" rtl="0">
                  <a:lnSpc>
                    <a:spcPct val="150000"/>
                  </a:lnSpc>
                  <a:buNone/>
                </a:pPr>
                <a:r>
                  <a:rPr lang="en-US" dirty="0"/>
                  <a:t>Similarly, by applying </a:t>
                </a:r>
                <a:r>
                  <a:rPr lang="en-US" dirty="0" smtClean="0"/>
                  <a:t>equation  </a:t>
                </a:r>
                <a14:m>
                  <m:oMath xmlns:m="http://schemas.openxmlformats.org/officeDocument/2006/math">
                    <m:sSub>
                      <m:sSubPr>
                        <m:ctrlPr>
                          <a:rPr lang="en-US" i="1" smtClean="0">
                            <a:solidFill>
                              <a:srgbClr val="FF0000"/>
                            </a:solidFill>
                            <a:latin typeface="Cambria Math"/>
                          </a:rPr>
                        </m:ctrlPr>
                      </m:sSubPr>
                      <m:e>
                        <m:r>
                          <a:rPr lang="en-US" i="1">
                            <a:solidFill>
                              <a:srgbClr val="FF0000"/>
                            </a:solidFill>
                            <a:latin typeface="Cambria Math"/>
                          </a:rPr>
                          <m:t>𝐷</m:t>
                        </m:r>
                      </m:e>
                      <m:sub>
                        <m:r>
                          <a:rPr lang="en-US" i="1">
                            <a:solidFill>
                              <a:srgbClr val="FF0000"/>
                            </a:solidFill>
                            <a:latin typeface="Cambria Math"/>
                          </a:rPr>
                          <m:t>1</m:t>
                        </m:r>
                        <m:r>
                          <a:rPr lang="en-US" i="1">
                            <a:solidFill>
                              <a:srgbClr val="FF0000"/>
                            </a:solidFill>
                            <a:latin typeface="Cambria Math"/>
                          </a:rPr>
                          <m:t>𝑛</m:t>
                        </m:r>
                      </m:sub>
                    </m:sSub>
                    <m:r>
                      <a:rPr lang="en-US" i="1">
                        <a:solidFill>
                          <a:srgbClr val="FF0000"/>
                        </a:solidFill>
                        <a:latin typeface="Cambria Math"/>
                      </a:rPr>
                      <m:t>=</m:t>
                    </m:r>
                    <m:sSub>
                      <m:sSubPr>
                        <m:ctrlPr>
                          <a:rPr lang="en-US" i="1">
                            <a:solidFill>
                              <a:srgbClr val="FF0000"/>
                            </a:solidFill>
                            <a:latin typeface="Cambria Math"/>
                          </a:rPr>
                        </m:ctrlPr>
                      </m:sSubPr>
                      <m:e>
                        <m:r>
                          <a:rPr lang="en-US" i="1">
                            <a:solidFill>
                              <a:srgbClr val="FF0000"/>
                            </a:solidFill>
                            <a:latin typeface="Cambria Math"/>
                          </a:rPr>
                          <m:t>𝐷</m:t>
                        </m:r>
                      </m:e>
                      <m:sub>
                        <m:r>
                          <a:rPr lang="en-US" i="1">
                            <a:solidFill>
                              <a:srgbClr val="FF0000"/>
                            </a:solidFill>
                            <a:latin typeface="Cambria Math"/>
                          </a:rPr>
                          <m:t>2</m:t>
                        </m:r>
                        <m:r>
                          <a:rPr lang="en-US" i="1">
                            <a:solidFill>
                              <a:srgbClr val="FF0000"/>
                            </a:solidFill>
                            <a:latin typeface="Cambria Math"/>
                          </a:rPr>
                          <m:t>𝑛</m:t>
                        </m:r>
                      </m:sub>
                    </m:sSub>
                  </m:oMath>
                </a14:m>
                <a:r>
                  <a:rPr lang="en-US" dirty="0" smtClean="0"/>
                  <a:t> </a:t>
                </a:r>
                <a:r>
                  <a:rPr lang="en-US" dirty="0"/>
                  <a:t>we get</a:t>
                </a:r>
              </a:p>
              <a:p>
                <a:pPr marL="0" indent="0" algn="just">
                  <a:lnSpc>
                    <a:spcPct val="150000"/>
                  </a:lnSpc>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𝜖</m:t>
                          </m:r>
                        </m:e>
                        <m:sub>
                          <m:r>
                            <a:rPr lang="en-US" i="1">
                              <a:latin typeface="Cambria Math"/>
                            </a:rPr>
                            <m:t>𝑟</m:t>
                          </m:r>
                          <m:r>
                            <a:rPr lang="en-US" i="1">
                              <a:latin typeface="Cambria Math"/>
                            </a:rPr>
                            <m:t>1</m:t>
                          </m:r>
                        </m:sub>
                      </m:sSub>
                      <m:sSub>
                        <m:sSubPr>
                          <m:ctrlPr>
                            <a:rPr lang="en-US" i="1">
                              <a:latin typeface="Cambria Math"/>
                            </a:rPr>
                          </m:ctrlPr>
                        </m:sSubPr>
                        <m:e>
                          <m:r>
                            <a:rPr lang="en-US" i="1">
                              <a:latin typeface="Cambria Math"/>
                            </a:rPr>
                            <m:t>𝐸</m:t>
                          </m:r>
                        </m:e>
                        <m:sub>
                          <m:r>
                            <a:rPr lang="en-US" i="1">
                              <a:latin typeface="Cambria Math"/>
                            </a:rPr>
                            <m:t>1</m:t>
                          </m:r>
                        </m:sub>
                      </m:sSub>
                      <m:func>
                        <m:funcPr>
                          <m:ctrlPr>
                            <a:rPr lang="en-US" i="1">
                              <a:latin typeface="Cambria Math"/>
                            </a:rPr>
                          </m:ctrlPr>
                        </m:funcPr>
                        <m:fName>
                          <m:r>
                            <m:rPr>
                              <m:sty m:val="p"/>
                            </m:rPr>
                            <a:rPr lang="en-US">
                              <a:latin typeface="Cambria Math"/>
                            </a:rPr>
                            <m:t>cos</m:t>
                          </m:r>
                        </m:fName>
                        <m:e>
                          <m:sSub>
                            <m:sSubPr>
                              <m:ctrlPr>
                                <a:rPr lang="en-US" i="1">
                                  <a:latin typeface="Cambria Math"/>
                                </a:rPr>
                              </m:ctrlPr>
                            </m:sSubPr>
                            <m:e>
                              <m:r>
                                <a:rPr lang="en-US" i="1">
                                  <a:latin typeface="Cambria Math"/>
                                </a:rPr>
                                <m:t>𝜃</m:t>
                              </m:r>
                            </m:e>
                            <m:sub>
                              <m:r>
                                <a:rPr lang="en-US" i="1">
                                  <a:latin typeface="Cambria Math"/>
                                </a:rPr>
                                <m:t>1</m:t>
                              </m:r>
                            </m:sub>
                          </m:sSub>
                        </m:e>
                      </m:func>
                      <m:r>
                        <a:rPr lang="en-US" i="1">
                          <a:latin typeface="Cambria Math"/>
                        </a:rPr>
                        <m:t>=</m:t>
                      </m:r>
                      <m:sSub>
                        <m:sSubPr>
                          <m:ctrlPr>
                            <a:rPr lang="en-US" i="1">
                              <a:latin typeface="Cambria Math"/>
                            </a:rPr>
                          </m:ctrlPr>
                        </m:sSubPr>
                        <m:e>
                          <m:r>
                            <a:rPr lang="en-US" i="1">
                              <a:latin typeface="Cambria Math"/>
                            </a:rPr>
                            <m:t>𝜖</m:t>
                          </m:r>
                        </m:e>
                        <m:sub>
                          <m:r>
                            <a:rPr lang="en-US" i="1">
                              <a:latin typeface="Cambria Math"/>
                            </a:rPr>
                            <m:t>𝑟</m:t>
                          </m:r>
                          <m:r>
                            <a:rPr lang="en-US" i="1">
                              <a:latin typeface="Cambria Math"/>
                            </a:rPr>
                            <m:t>2</m:t>
                          </m:r>
                        </m:sub>
                      </m:sSub>
                      <m:sSub>
                        <m:sSubPr>
                          <m:ctrlPr>
                            <a:rPr lang="en-US" i="1">
                              <a:latin typeface="Cambria Math"/>
                            </a:rPr>
                          </m:ctrlPr>
                        </m:sSubPr>
                        <m:e>
                          <m:r>
                            <a:rPr lang="en-US" i="1">
                              <a:latin typeface="Cambria Math"/>
                            </a:rPr>
                            <m:t>𝐸</m:t>
                          </m:r>
                        </m:e>
                        <m:sub>
                          <m:r>
                            <a:rPr lang="en-US" i="1">
                              <a:latin typeface="Cambria Math"/>
                            </a:rPr>
                            <m:t>2</m:t>
                          </m:r>
                        </m:sub>
                      </m:sSub>
                      <m:func>
                        <m:funcPr>
                          <m:ctrlPr>
                            <a:rPr lang="en-US" i="1">
                              <a:latin typeface="Cambria Math"/>
                            </a:rPr>
                          </m:ctrlPr>
                        </m:funcPr>
                        <m:fName>
                          <m:r>
                            <m:rPr>
                              <m:sty m:val="p"/>
                            </m:rPr>
                            <a:rPr lang="en-US">
                              <a:latin typeface="Cambria Math"/>
                            </a:rPr>
                            <m:t>cos</m:t>
                          </m:r>
                        </m:fName>
                        <m:e>
                          <m:sSub>
                            <m:sSubPr>
                              <m:ctrlPr>
                                <a:rPr lang="en-US" i="1">
                                  <a:latin typeface="Cambria Math"/>
                                </a:rPr>
                              </m:ctrlPr>
                            </m:sSubPr>
                            <m:e>
                              <m:r>
                                <a:rPr lang="en-US" i="1">
                                  <a:latin typeface="Cambria Math"/>
                                </a:rPr>
                                <m:t>𝜃</m:t>
                              </m:r>
                            </m:e>
                            <m:sub>
                              <m:r>
                                <a:rPr lang="en-US" i="1">
                                  <a:latin typeface="Cambria Math"/>
                                </a:rPr>
                                <m:t>2</m:t>
                              </m:r>
                            </m:sub>
                          </m:sSub>
                        </m:e>
                      </m:func>
                    </m:oMath>
                  </m:oMathPara>
                </a14:m>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124744"/>
                <a:ext cx="9144000" cy="5733256"/>
              </a:xfrm>
              <a:blipFill rotWithShape="1">
                <a:blip r:embed="rId2"/>
                <a:stretch>
                  <a:fillRect l="-1667" r="-1667"/>
                </a:stretch>
              </a:blipFill>
            </p:spPr>
            <p:txBody>
              <a:bodyPr/>
              <a:lstStyle/>
              <a:p>
                <a:r>
                  <a:rPr lang="en-US">
                    <a:noFill/>
                  </a:rPr>
                  <a:t> </a:t>
                </a:r>
              </a:p>
            </p:txBody>
          </p:sp>
        </mc:Fallback>
      </mc:AlternateContent>
    </p:spTree>
    <p:extLst>
      <p:ext uri="{BB962C8B-B14F-4D97-AF65-F5344CB8AC3E}">
        <p14:creationId xmlns:p14="http://schemas.microsoft.com/office/powerpoint/2010/main" val="747394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a:bodyPr>
              <a:lstStyle/>
              <a:p>
                <a:pPr marL="0" indent="0" algn="just" rtl="0">
                  <a:lnSpc>
                    <a:spcPct val="150000"/>
                  </a:lnSpc>
                  <a:buNone/>
                </a:pPr>
                <a:r>
                  <a:rPr lang="en-US" dirty="0" smtClean="0"/>
                  <a:t>Dividing equation (5.32) by equation (5.33) gives</a:t>
                </a:r>
              </a:p>
              <a:p>
                <a:pPr marL="0" indent="0" algn="just" rtl="0">
                  <a:lnSpc>
                    <a:spcPct val="150000"/>
                  </a:lnSpc>
                  <a:buNone/>
                </a:pPr>
                <a14:m>
                  <m:oMathPara xmlns:m="http://schemas.openxmlformats.org/officeDocument/2006/math">
                    <m:oMathParaPr>
                      <m:jc m:val="centerGroup"/>
                    </m:oMathParaPr>
                    <m:oMath xmlns:m="http://schemas.openxmlformats.org/officeDocument/2006/math">
                      <m:f>
                        <m:fPr>
                          <m:ctrlPr>
                            <a:rPr lang="en-US" i="1" smtClean="0">
                              <a:solidFill>
                                <a:srgbClr val="FF0000"/>
                              </a:solidFill>
                              <a:latin typeface="Cambria Math"/>
                            </a:rPr>
                          </m:ctrlPr>
                        </m:fPr>
                        <m:num>
                          <m:func>
                            <m:funcPr>
                              <m:ctrlPr>
                                <a:rPr lang="en-US" i="1">
                                  <a:solidFill>
                                    <a:srgbClr val="FF0000"/>
                                  </a:solidFill>
                                  <a:latin typeface="Cambria Math"/>
                                </a:rPr>
                              </m:ctrlPr>
                            </m:funcPr>
                            <m:fName>
                              <m:r>
                                <m:rPr>
                                  <m:sty m:val="p"/>
                                </m:rPr>
                                <a:rPr lang="en-US">
                                  <a:solidFill>
                                    <a:srgbClr val="FF0000"/>
                                  </a:solidFill>
                                  <a:latin typeface="Cambria Math"/>
                                </a:rPr>
                                <m:t>tan</m:t>
                              </m:r>
                            </m:fName>
                            <m:e>
                              <m:sSub>
                                <m:sSubPr>
                                  <m:ctrlPr>
                                    <a:rPr lang="en-US" i="1">
                                      <a:solidFill>
                                        <a:srgbClr val="FF0000"/>
                                      </a:solidFill>
                                      <a:latin typeface="Cambria Math"/>
                                    </a:rPr>
                                  </m:ctrlPr>
                                </m:sSubPr>
                                <m:e>
                                  <m:r>
                                    <a:rPr lang="en-US" i="1">
                                      <a:solidFill>
                                        <a:srgbClr val="FF0000"/>
                                      </a:solidFill>
                                      <a:latin typeface="Cambria Math"/>
                                    </a:rPr>
                                    <m:t>𝜃</m:t>
                                  </m:r>
                                </m:e>
                                <m:sub>
                                  <m:r>
                                    <a:rPr lang="en-US" i="1">
                                      <a:solidFill>
                                        <a:srgbClr val="FF0000"/>
                                      </a:solidFill>
                                      <a:latin typeface="Cambria Math"/>
                                    </a:rPr>
                                    <m:t>1</m:t>
                                  </m:r>
                                </m:sub>
                              </m:sSub>
                            </m:e>
                          </m:func>
                        </m:num>
                        <m:den>
                          <m:sSub>
                            <m:sSubPr>
                              <m:ctrlPr>
                                <a:rPr lang="en-US" i="1">
                                  <a:solidFill>
                                    <a:srgbClr val="FF0000"/>
                                  </a:solidFill>
                                  <a:latin typeface="Cambria Math"/>
                                </a:rPr>
                              </m:ctrlPr>
                            </m:sSubPr>
                            <m:e>
                              <m:r>
                                <a:rPr lang="en-US" i="1">
                                  <a:solidFill>
                                    <a:srgbClr val="FF0000"/>
                                  </a:solidFill>
                                  <a:latin typeface="Cambria Math"/>
                                </a:rPr>
                                <m:t>𝜖</m:t>
                              </m:r>
                            </m:e>
                            <m:sub>
                              <m:r>
                                <a:rPr lang="en-US" i="1">
                                  <a:solidFill>
                                    <a:srgbClr val="FF0000"/>
                                  </a:solidFill>
                                  <a:latin typeface="Cambria Math"/>
                                </a:rPr>
                                <m:t>𝑟</m:t>
                              </m:r>
                              <m:r>
                                <a:rPr lang="en-US" i="1">
                                  <a:solidFill>
                                    <a:srgbClr val="FF0000"/>
                                  </a:solidFill>
                                  <a:latin typeface="Cambria Math"/>
                                </a:rPr>
                                <m:t>1</m:t>
                              </m:r>
                            </m:sub>
                          </m:sSub>
                        </m:den>
                      </m:f>
                      <m:r>
                        <a:rPr lang="en-US" i="1">
                          <a:solidFill>
                            <a:srgbClr val="FF0000"/>
                          </a:solidFill>
                          <a:latin typeface="Cambria Math"/>
                        </a:rPr>
                        <m:t>=</m:t>
                      </m:r>
                      <m:f>
                        <m:fPr>
                          <m:ctrlPr>
                            <a:rPr lang="en-US" i="1">
                              <a:solidFill>
                                <a:srgbClr val="FF0000"/>
                              </a:solidFill>
                              <a:latin typeface="Cambria Math"/>
                            </a:rPr>
                          </m:ctrlPr>
                        </m:fPr>
                        <m:num>
                          <m:func>
                            <m:funcPr>
                              <m:ctrlPr>
                                <a:rPr lang="en-US" i="1">
                                  <a:solidFill>
                                    <a:srgbClr val="FF0000"/>
                                  </a:solidFill>
                                  <a:latin typeface="Cambria Math"/>
                                </a:rPr>
                              </m:ctrlPr>
                            </m:funcPr>
                            <m:fName>
                              <m:r>
                                <m:rPr>
                                  <m:sty m:val="p"/>
                                </m:rPr>
                                <a:rPr lang="en-US">
                                  <a:solidFill>
                                    <a:srgbClr val="FF0000"/>
                                  </a:solidFill>
                                  <a:latin typeface="Cambria Math"/>
                                </a:rPr>
                                <m:t>tan</m:t>
                              </m:r>
                            </m:fName>
                            <m:e>
                              <m:sSub>
                                <m:sSubPr>
                                  <m:ctrlPr>
                                    <a:rPr lang="en-US" i="1">
                                      <a:solidFill>
                                        <a:srgbClr val="FF0000"/>
                                      </a:solidFill>
                                      <a:latin typeface="Cambria Math"/>
                                    </a:rPr>
                                  </m:ctrlPr>
                                </m:sSubPr>
                                <m:e>
                                  <m:r>
                                    <a:rPr lang="en-US" i="1">
                                      <a:solidFill>
                                        <a:srgbClr val="FF0000"/>
                                      </a:solidFill>
                                      <a:latin typeface="Cambria Math"/>
                                    </a:rPr>
                                    <m:t>𝜃</m:t>
                                  </m:r>
                                </m:e>
                                <m:sub>
                                  <m:r>
                                    <a:rPr lang="en-US" i="1">
                                      <a:solidFill>
                                        <a:srgbClr val="FF0000"/>
                                      </a:solidFill>
                                      <a:latin typeface="Cambria Math"/>
                                    </a:rPr>
                                    <m:t>2</m:t>
                                  </m:r>
                                </m:sub>
                              </m:sSub>
                            </m:e>
                          </m:func>
                        </m:num>
                        <m:den>
                          <m:sSub>
                            <m:sSubPr>
                              <m:ctrlPr>
                                <a:rPr lang="en-US" i="1">
                                  <a:solidFill>
                                    <a:srgbClr val="FF0000"/>
                                  </a:solidFill>
                                  <a:latin typeface="Cambria Math"/>
                                </a:rPr>
                              </m:ctrlPr>
                            </m:sSubPr>
                            <m:e>
                              <m:r>
                                <a:rPr lang="en-US" i="1">
                                  <a:solidFill>
                                    <a:srgbClr val="FF0000"/>
                                  </a:solidFill>
                                  <a:latin typeface="Cambria Math"/>
                                </a:rPr>
                                <m:t>𝜖</m:t>
                              </m:r>
                            </m:e>
                            <m:sub>
                              <m:r>
                                <a:rPr lang="en-US" i="1">
                                  <a:solidFill>
                                    <a:srgbClr val="FF0000"/>
                                  </a:solidFill>
                                  <a:latin typeface="Cambria Math"/>
                                </a:rPr>
                                <m:t>𝑟</m:t>
                              </m:r>
                              <m:r>
                                <a:rPr lang="en-US" i="1">
                                  <a:solidFill>
                                    <a:srgbClr val="FF0000"/>
                                  </a:solidFill>
                                  <a:latin typeface="Cambria Math"/>
                                </a:rPr>
                                <m:t>2</m:t>
                              </m:r>
                            </m:sub>
                          </m:sSub>
                        </m:den>
                      </m:f>
                      <m:r>
                        <a:rPr lang="en-US" b="0" i="1" smtClean="0">
                          <a:solidFill>
                            <a:srgbClr val="FF0000"/>
                          </a:solidFill>
                          <a:latin typeface="Cambria Math"/>
                        </a:rPr>
                        <m:t>   </m:t>
                      </m:r>
                      <m:r>
                        <m:rPr>
                          <m:sty m:val="p"/>
                        </m:rPr>
                        <a:rPr lang="en-US" b="0" i="0" smtClean="0">
                          <a:solidFill>
                            <a:srgbClr val="FF0000"/>
                          </a:solidFill>
                          <a:latin typeface="Cambria Math"/>
                        </a:rPr>
                        <m:t>or</m:t>
                      </m:r>
                      <m:r>
                        <a:rPr lang="en-US" b="0" i="1" smtClean="0">
                          <a:solidFill>
                            <a:srgbClr val="FF0000"/>
                          </a:solidFill>
                          <a:latin typeface="Cambria Math"/>
                        </a:rPr>
                        <m:t>    </m:t>
                      </m:r>
                      <m:f>
                        <m:fPr>
                          <m:ctrlPr>
                            <a:rPr lang="en-US" i="1">
                              <a:solidFill>
                                <a:srgbClr val="FF0000"/>
                              </a:solidFill>
                              <a:latin typeface="Cambria Math"/>
                            </a:rPr>
                          </m:ctrlPr>
                        </m:fPr>
                        <m:num>
                          <m:func>
                            <m:funcPr>
                              <m:ctrlPr>
                                <a:rPr lang="en-US" i="1">
                                  <a:solidFill>
                                    <a:srgbClr val="FF0000"/>
                                  </a:solidFill>
                                  <a:latin typeface="Cambria Math"/>
                                </a:rPr>
                              </m:ctrlPr>
                            </m:funcPr>
                            <m:fName>
                              <m:r>
                                <m:rPr>
                                  <m:sty m:val="p"/>
                                </m:rPr>
                                <a:rPr lang="en-US">
                                  <a:solidFill>
                                    <a:srgbClr val="FF0000"/>
                                  </a:solidFill>
                                  <a:latin typeface="Cambria Math"/>
                                </a:rPr>
                                <m:t>tan</m:t>
                              </m:r>
                            </m:fName>
                            <m:e>
                              <m:sSub>
                                <m:sSubPr>
                                  <m:ctrlPr>
                                    <a:rPr lang="en-US" i="1">
                                      <a:solidFill>
                                        <a:srgbClr val="FF0000"/>
                                      </a:solidFill>
                                      <a:latin typeface="Cambria Math"/>
                                    </a:rPr>
                                  </m:ctrlPr>
                                </m:sSubPr>
                                <m:e>
                                  <m:r>
                                    <a:rPr lang="en-US" i="1">
                                      <a:solidFill>
                                        <a:srgbClr val="FF0000"/>
                                      </a:solidFill>
                                      <a:latin typeface="Cambria Math"/>
                                    </a:rPr>
                                    <m:t>𝜃</m:t>
                                  </m:r>
                                </m:e>
                                <m:sub>
                                  <m:r>
                                    <a:rPr lang="en-US" i="1">
                                      <a:solidFill>
                                        <a:srgbClr val="FF0000"/>
                                      </a:solidFill>
                                      <a:latin typeface="Cambria Math"/>
                                    </a:rPr>
                                    <m:t>1</m:t>
                                  </m:r>
                                </m:sub>
                              </m:sSub>
                            </m:e>
                          </m:func>
                        </m:num>
                        <m:den>
                          <m:func>
                            <m:funcPr>
                              <m:ctrlPr>
                                <a:rPr lang="en-US" i="1">
                                  <a:solidFill>
                                    <a:srgbClr val="FF0000"/>
                                  </a:solidFill>
                                  <a:latin typeface="Cambria Math"/>
                                </a:rPr>
                              </m:ctrlPr>
                            </m:funcPr>
                            <m:fName>
                              <m:r>
                                <m:rPr>
                                  <m:sty m:val="p"/>
                                </m:rPr>
                                <a:rPr lang="en-US">
                                  <a:solidFill>
                                    <a:srgbClr val="FF0000"/>
                                  </a:solidFill>
                                  <a:latin typeface="Cambria Math"/>
                                </a:rPr>
                                <m:t>tan</m:t>
                              </m:r>
                            </m:fName>
                            <m:e>
                              <m:sSub>
                                <m:sSubPr>
                                  <m:ctrlPr>
                                    <a:rPr lang="en-US" i="1">
                                      <a:solidFill>
                                        <a:srgbClr val="FF0000"/>
                                      </a:solidFill>
                                      <a:latin typeface="Cambria Math"/>
                                    </a:rPr>
                                  </m:ctrlPr>
                                </m:sSubPr>
                                <m:e>
                                  <m:r>
                                    <a:rPr lang="en-US" i="1">
                                      <a:solidFill>
                                        <a:srgbClr val="FF0000"/>
                                      </a:solidFill>
                                      <a:latin typeface="Cambria Math"/>
                                    </a:rPr>
                                    <m:t>𝜃</m:t>
                                  </m:r>
                                </m:e>
                                <m:sub>
                                  <m:r>
                                    <a:rPr lang="en-US" i="1">
                                      <a:solidFill>
                                        <a:srgbClr val="FF0000"/>
                                      </a:solidFill>
                                      <a:latin typeface="Cambria Math"/>
                                    </a:rPr>
                                    <m:t>2</m:t>
                                  </m:r>
                                </m:sub>
                              </m:sSub>
                            </m:e>
                          </m:func>
                        </m:den>
                      </m:f>
                      <m:r>
                        <a:rPr lang="en-US" i="1">
                          <a:solidFill>
                            <a:srgbClr val="FF0000"/>
                          </a:solidFill>
                          <a:latin typeface="Cambria Math"/>
                        </a:rPr>
                        <m:t>=</m:t>
                      </m:r>
                      <m:f>
                        <m:fPr>
                          <m:ctrlPr>
                            <a:rPr lang="en-US" i="1">
                              <a:solidFill>
                                <a:srgbClr val="FF0000"/>
                              </a:solidFill>
                              <a:latin typeface="Cambria Math"/>
                            </a:rPr>
                          </m:ctrlPr>
                        </m:fPr>
                        <m:num>
                          <m:sSub>
                            <m:sSubPr>
                              <m:ctrlPr>
                                <a:rPr lang="en-US" i="1">
                                  <a:solidFill>
                                    <a:srgbClr val="FF0000"/>
                                  </a:solidFill>
                                  <a:latin typeface="Cambria Math"/>
                                </a:rPr>
                              </m:ctrlPr>
                            </m:sSubPr>
                            <m:e>
                              <m:r>
                                <a:rPr lang="en-US" i="1">
                                  <a:solidFill>
                                    <a:srgbClr val="FF0000"/>
                                  </a:solidFill>
                                  <a:latin typeface="Cambria Math"/>
                                </a:rPr>
                                <m:t>𝜖</m:t>
                              </m:r>
                            </m:e>
                            <m:sub>
                              <m:r>
                                <a:rPr lang="en-US" i="1">
                                  <a:solidFill>
                                    <a:srgbClr val="FF0000"/>
                                  </a:solidFill>
                                  <a:latin typeface="Cambria Math"/>
                                </a:rPr>
                                <m:t>𝑟</m:t>
                              </m:r>
                              <m:r>
                                <a:rPr lang="en-US" i="1">
                                  <a:solidFill>
                                    <a:srgbClr val="FF0000"/>
                                  </a:solidFill>
                                  <a:latin typeface="Cambria Math"/>
                                </a:rPr>
                                <m:t>1</m:t>
                              </m:r>
                            </m:sub>
                          </m:sSub>
                        </m:num>
                        <m:den>
                          <m:sSub>
                            <m:sSubPr>
                              <m:ctrlPr>
                                <a:rPr lang="en-US" i="1">
                                  <a:solidFill>
                                    <a:srgbClr val="FF0000"/>
                                  </a:solidFill>
                                  <a:latin typeface="Cambria Math"/>
                                </a:rPr>
                              </m:ctrlPr>
                            </m:sSubPr>
                            <m:e>
                              <m:r>
                                <a:rPr lang="en-US" i="1">
                                  <a:solidFill>
                                    <a:srgbClr val="FF0000"/>
                                  </a:solidFill>
                                  <a:latin typeface="Cambria Math"/>
                                </a:rPr>
                                <m:t>𝜖</m:t>
                              </m:r>
                            </m:e>
                            <m:sub>
                              <m:r>
                                <a:rPr lang="en-US" i="1">
                                  <a:solidFill>
                                    <a:srgbClr val="FF0000"/>
                                  </a:solidFill>
                                  <a:latin typeface="Cambria Math"/>
                                </a:rPr>
                                <m:t>𝑟</m:t>
                              </m:r>
                              <m:r>
                                <a:rPr lang="en-US" i="1">
                                  <a:solidFill>
                                    <a:srgbClr val="FF0000"/>
                                  </a:solidFill>
                                  <a:latin typeface="Cambria Math"/>
                                </a:rPr>
                                <m:t>2</m:t>
                              </m:r>
                            </m:sub>
                          </m:sSub>
                        </m:den>
                      </m:f>
                    </m:oMath>
                  </m:oMathPara>
                </a14:m>
                <a:endParaRPr lang="en-US" dirty="0" smtClean="0">
                  <a:solidFill>
                    <a:srgbClr val="FF0000"/>
                  </a:solidFill>
                </a:endParaRPr>
              </a:p>
              <a:p>
                <a:pPr marL="0" indent="0" algn="just" rtl="0">
                  <a:lnSpc>
                    <a:spcPct val="150000"/>
                  </a:lnSpc>
                  <a:buNone/>
                </a:pPr>
                <a:r>
                  <a:rPr lang="en-US" dirty="0"/>
                  <a:t>This is the law of </a:t>
                </a:r>
                <a:r>
                  <a:rPr lang="en-US" dirty="0">
                    <a:solidFill>
                      <a:srgbClr val="FF0000"/>
                    </a:solidFill>
                  </a:rPr>
                  <a:t>refraction</a:t>
                </a:r>
                <a:r>
                  <a:rPr lang="en-US" dirty="0"/>
                  <a:t> of the electric field at a boundary free of charge (since </a:t>
                </a:r>
                <a14:m>
                  <m:oMath xmlns:m="http://schemas.openxmlformats.org/officeDocument/2006/math">
                    <m:sSub>
                      <m:sSubPr>
                        <m:ctrlPr>
                          <a:rPr lang="en-US" i="1">
                            <a:latin typeface="Cambria Math"/>
                          </a:rPr>
                        </m:ctrlPr>
                      </m:sSubPr>
                      <m:e>
                        <m:r>
                          <a:rPr lang="en-US" i="1">
                            <a:latin typeface="Cambria Math"/>
                          </a:rPr>
                          <m:t>𝜌</m:t>
                        </m:r>
                      </m:e>
                      <m:sub>
                        <m:r>
                          <a:rPr lang="en-US" i="1">
                            <a:latin typeface="Cambria Math"/>
                          </a:rPr>
                          <m:t>𝑆</m:t>
                        </m:r>
                      </m:sub>
                    </m:sSub>
                    <m:r>
                      <a:rPr lang="en-US" i="1">
                        <a:latin typeface="Cambria Math"/>
                      </a:rPr>
                      <m:t>=</m:t>
                    </m:r>
                    <m:r>
                      <a:rPr lang="en-US" i="1">
                        <a:latin typeface="Cambria Math"/>
                      </a:rPr>
                      <m:t>0</m:t>
                    </m:r>
                  </m:oMath>
                </a14:m>
                <a:r>
                  <a:rPr lang="en-US" dirty="0"/>
                  <a:t> is assumed at the interface). Thus, in general, an interface between two dielectrics produces bending of the flux lines as a result of unequal polarization charges that accumulate on the sides of the interface.</a:t>
                </a:r>
                <a:endParaRPr lang="en-US" dirty="0" smtClean="0"/>
              </a:p>
              <a:p>
                <a:pPr marL="0" indent="0" algn="just" rtl="0">
                  <a:buNone/>
                </a:pPr>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667" r="-1667"/>
                </a:stretch>
              </a:blipFill>
            </p:spPr>
            <p:txBody>
              <a:bodyPr/>
              <a:lstStyle/>
              <a:p>
                <a:r>
                  <a:rPr lang="ar-IQ">
                    <a:noFill/>
                  </a:rPr>
                  <a:t> </a:t>
                </a:r>
              </a:p>
            </p:txBody>
          </p:sp>
        </mc:Fallback>
      </mc:AlternateContent>
    </p:spTree>
    <p:extLst>
      <p:ext uri="{BB962C8B-B14F-4D97-AF65-F5344CB8AC3E}">
        <p14:creationId xmlns:p14="http://schemas.microsoft.com/office/powerpoint/2010/main" val="3666025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style>
          <a:lnRef idx="1">
            <a:schemeClr val="accent3"/>
          </a:lnRef>
          <a:fillRef idx="2">
            <a:schemeClr val="accent3"/>
          </a:fillRef>
          <a:effectRef idx="1">
            <a:schemeClr val="accent3"/>
          </a:effectRef>
          <a:fontRef idx="minor">
            <a:schemeClr val="dk1"/>
          </a:fontRef>
        </p:style>
        <p:txBody>
          <a:bodyPr>
            <a:normAutofit/>
          </a:bodyPr>
          <a:lstStyle/>
          <a:p>
            <a:r>
              <a:rPr lang="en-US" sz="3200" dirty="0">
                <a:solidFill>
                  <a:srgbClr val="FF0000"/>
                </a:solidFill>
              </a:rPr>
              <a:t>B. CONDUCTOR-DIELECTRIC BOUNDARY CONDITIONS:</a:t>
            </a:r>
            <a:endParaRPr lang="ar-IQ" sz="3200"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836712"/>
                <a:ext cx="9144000" cy="6021288"/>
              </a:xfrm>
            </p:spPr>
            <p:txBody>
              <a:bodyPr/>
              <a:lstStyle/>
              <a:p>
                <a:pPr marL="0" indent="0" algn="just" rtl="0">
                  <a:lnSpc>
                    <a:spcPct val="150000"/>
                  </a:lnSpc>
                  <a:buNone/>
                </a:pPr>
                <a:r>
                  <a:rPr lang="en-US" dirty="0">
                    <a:latin typeface="Times New Roman"/>
                    <a:ea typeface="Calibri"/>
                  </a:rPr>
                  <a:t>To determine the boundary conditions for a conductor-dielectric interface, the same procedure used for dielectric-dielectric interface except that </a:t>
                </a:r>
                <a:r>
                  <a:rPr lang="en-US" dirty="0" smtClean="0">
                    <a:latin typeface="Times New Roman"/>
                    <a:ea typeface="Calibri"/>
                  </a:rPr>
                  <a:t>the </a:t>
                </a:r>
                <a:r>
                  <a:rPr lang="en-US" dirty="0">
                    <a:latin typeface="Times New Roman"/>
                    <a:ea typeface="Calibri"/>
                  </a:rPr>
                  <a:t>fact that </a:t>
                </a:r>
                <a14:m>
                  <m:oMath xmlns:m="http://schemas.openxmlformats.org/officeDocument/2006/math">
                    <m:r>
                      <a:rPr lang="en-US" b="1" i="1">
                        <a:effectLst/>
                        <a:latin typeface="Cambria Math"/>
                        <a:ea typeface="Calibri"/>
                        <a:cs typeface="Times New Roman"/>
                      </a:rPr>
                      <m:t>𝐄</m:t>
                    </m:r>
                    <m:r>
                      <a:rPr lang="en-US">
                        <a:effectLst/>
                        <a:latin typeface="Cambria Math"/>
                        <a:ea typeface="Calibri"/>
                        <a:cs typeface="Times New Roman"/>
                      </a:rPr>
                      <m:t>=</m:t>
                    </m:r>
                    <m:r>
                      <a:rPr lang="en-US">
                        <a:effectLst/>
                        <a:latin typeface="Cambria Math"/>
                        <a:ea typeface="Calibri"/>
                        <a:cs typeface="Times New Roman"/>
                      </a:rPr>
                      <m:t>0</m:t>
                    </m:r>
                  </m:oMath>
                </a14:m>
                <a:r>
                  <a:rPr lang="en-US" dirty="0">
                    <a:effectLst/>
                    <a:latin typeface="Times New Roman"/>
                    <a:ea typeface="Calibri"/>
                  </a:rPr>
                  <a:t> inside the conductor. Applying equation (5.21) to the closed path [</a:t>
                </a:r>
                <a:r>
                  <a:rPr lang="en-US" dirty="0">
                    <a:solidFill>
                      <a:srgbClr val="FF0000"/>
                    </a:solidFill>
                    <a:effectLst/>
                    <a:latin typeface="Times New Roman"/>
                    <a:ea typeface="Calibri"/>
                  </a:rPr>
                  <a:t>a-b-c-d-a</a:t>
                </a:r>
                <a:r>
                  <a:rPr lang="en-US" dirty="0">
                    <a:effectLst/>
                    <a:latin typeface="Times New Roman"/>
                    <a:ea typeface="Calibri"/>
                  </a:rPr>
                  <a:t>]</a:t>
                </a:r>
                <a:r>
                  <a:rPr lang="en-US" i="1" dirty="0">
                    <a:effectLst/>
                    <a:latin typeface="Times New Roman"/>
                    <a:ea typeface="Calibri"/>
                  </a:rPr>
                  <a:t> </a:t>
                </a:r>
                <a:r>
                  <a:rPr lang="en-US" dirty="0">
                    <a:effectLst/>
                    <a:latin typeface="Times New Roman"/>
                    <a:ea typeface="Calibri"/>
                  </a:rPr>
                  <a:t>of Figure (5.7a). </a:t>
                </a:r>
                <a:r>
                  <a:rPr lang="en-US" dirty="0">
                    <a:effectLst/>
                    <a:latin typeface="Times New Roman"/>
                    <a:ea typeface="Batang"/>
                  </a:rPr>
                  <a:t>Around the closed path [</a:t>
                </a:r>
                <a:r>
                  <a:rPr lang="en-US" dirty="0">
                    <a:solidFill>
                      <a:srgbClr val="FF0000"/>
                    </a:solidFill>
                    <a:effectLst/>
                    <a:latin typeface="Times New Roman"/>
                    <a:ea typeface="Batang"/>
                  </a:rPr>
                  <a:t>a-b-c-d-a</a:t>
                </a:r>
                <a:r>
                  <a:rPr lang="en-US" dirty="0">
                    <a:effectLst/>
                    <a:latin typeface="Times New Roman"/>
                    <a:ea typeface="Batang"/>
                  </a:rPr>
                  <a:t>]. The integral must be broken up into four </a:t>
                </a:r>
                <a:r>
                  <a:rPr lang="en-US" dirty="0" smtClean="0">
                    <a:effectLst/>
                    <a:latin typeface="Times New Roman"/>
                    <a:ea typeface="Batang"/>
                  </a:rPr>
                  <a:t>parts</a:t>
                </a:r>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836712"/>
                <a:ext cx="9144000" cy="6021288"/>
              </a:xfrm>
              <a:blipFill rotWithShape="1">
                <a:blip r:embed="rId2"/>
                <a:stretch>
                  <a:fillRect l="-1667" r="-1667"/>
                </a:stretch>
              </a:blipFill>
            </p:spPr>
            <p:txBody>
              <a:bodyPr/>
              <a:lstStyle/>
              <a:p>
                <a:r>
                  <a:rPr lang="en-US">
                    <a:noFill/>
                  </a:rPr>
                  <a:t> </a:t>
                </a:r>
              </a:p>
            </p:txBody>
          </p:sp>
        </mc:Fallback>
      </mc:AlternateContent>
    </p:spTree>
    <p:extLst>
      <p:ext uri="{BB962C8B-B14F-4D97-AF65-F5344CB8AC3E}">
        <p14:creationId xmlns:p14="http://schemas.microsoft.com/office/powerpoint/2010/main" val="1996155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0" y="0"/>
                <a:ext cx="9144000" cy="6858000"/>
              </a:xfrm>
              <a:solidFill>
                <a:schemeClr val="accent1">
                  <a:lumMod val="20000"/>
                  <a:lumOff val="80000"/>
                </a:schemeClr>
              </a:solidFill>
            </p:spPr>
            <p:txBody>
              <a:bodyPr>
                <a:normAutofit/>
              </a:bodyPr>
              <a:lstStyle/>
              <a:p>
                <a:pPr marL="0" marR="12700" indent="0" algn="just" rtl="0">
                  <a:spcAft>
                    <a:spcPts val="0"/>
                  </a:spcAft>
                  <a:buNone/>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US" i="1">
                              <a:latin typeface="Cambria Math"/>
                              <a:ea typeface="Batang"/>
                              <a:cs typeface="Times New Roman"/>
                            </a:rPr>
                          </m:ctrlPr>
                        </m:naryPr>
                        <m:sub/>
                        <m:sup/>
                        <m:e>
                          <m:r>
                            <a:rPr lang="en-US" b="1" i="1">
                              <a:effectLst/>
                              <a:latin typeface="Cambria Math"/>
                              <a:ea typeface="Batang"/>
                              <a:cs typeface="Times New Roman"/>
                            </a:rPr>
                            <m:t>𝐄</m:t>
                          </m:r>
                          <m:r>
                            <a:rPr lang="en-US">
                              <a:effectLst/>
                              <a:latin typeface="Cambria Math"/>
                              <a:ea typeface="Batang"/>
                              <a:cs typeface="Times New Roman"/>
                            </a:rPr>
                            <m:t> .  </m:t>
                          </m:r>
                          <m:r>
                            <a:rPr lang="en-US" i="1">
                              <a:effectLst/>
                              <a:latin typeface="Cambria Math"/>
                              <a:ea typeface="Batang"/>
                              <a:cs typeface="Times New Roman"/>
                            </a:rPr>
                            <m:t>𝑑</m:t>
                          </m:r>
                          <m:r>
                            <a:rPr lang="en-US" b="1" i="1">
                              <a:effectLst/>
                              <a:latin typeface="Cambria Math"/>
                              <a:ea typeface="Batang"/>
                              <a:cs typeface="Times New Roman"/>
                            </a:rPr>
                            <m:t>𝐋</m:t>
                          </m:r>
                        </m:e>
                      </m:nary>
                      <m:r>
                        <a:rPr lang="en-US" i="1">
                          <a:effectLst/>
                          <a:latin typeface="Cambria Math"/>
                          <a:ea typeface="Times New Roman"/>
                          <a:cs typeface="Times New Roman"/>
                        </a:rPr>
                        <m:t>=</m:t>
                      </m:r>
                      <m:nary>
                        <m:naryPr>
                          <m:limLoc m:val="undOvr"/>
                          <m:ctrlPr>
                            <a:rPr lang="en-US" i="1">
                              <a:effectLst/>
                              <a:latin typeface="Cambria Math"/>
                              <a:ea typeface="Batang"/>
                              <a:cs typeface="Times New Roman"/>
                            </a:rPr>
                          </m:ctrlPr>
                        </m:naryPr>
                        <m:sub>
                          <m:r>
                            <m:rPr>
                              <m:sty m:val="p"/>
                            </m:rPr>
                            <a:rPr lang="en-US">
                              <a:effectLst/>
                              <a:latin typeface="Cambria Math"/>
                              <a:ea typeface="Batang"/>
                              <a:cs typeface="Times New Roman"/>
                            </a:rPr>
                            <m:t>a</m:t>
                          </m:r>
                        </m:sub>
                        <m:sup>
                          <m:r>
                            <m:rPr>
                              <m:sty m:val="p"/>
                            </m:rPr>
                            <a:rPr lang="en-US">
                              <a:effectLst/>
                              <a:latin typeface="Cambria Math"/>
                              <a:ea typeface="Batang"/>
                              <a:cs typeface="Times New Roman"/>
                            </a:rPr>
                            <m:t>b</m:t>
                          </m:r>
                        </m:sup>
                        <m:e>
                          <m:r>
                            <a:rPr lang="en-US">
                              <a:effectLst/>
                              <a:latin typeface="Cambria Math"/>
                              <a:ea typeface="Batang"/>
                              <a:cs typeface="Times New Roman"/>
                            </a:rPr>
                            <m:t>+</m:t>
                          </m:r>
                        </m:e>
                      </m:nary>
                      <m:nary>
                        <m:naryPr>
                          <m:limLoc m:val="undOvr"/>
                          <m:ctrlPr>
                            <a:rPr lang="en-US" i="1">
                              <a:effectLst/>
                              <a:latin typeface="Cambria Math"/>
                              <a:ea typeface="Batang"/>
                              <a:cs typeface="Times New Roman"/>
                            </a:rPr>
                          </m:ctrlPr>
                        </m:naryPr>
                        <m:sub>
                          <m:r>
                            <m:rPr>
                              <m:sty m:val="p"/>
                            </m:rPr>
                            <a:rPr lang="en-US">
                              <a:effectLst/>
                              <a:latin typeface="Cambria Math"/>
                              <a:ea typeface="Batang"/>
                              <a:cs typeface="Times New Roman"/>
                            </a:rPr>
                            <m:t>b</m:t>
                          </m:r>
                        </m:sub>
                        <m:sup>
                          <m:r>
                            <m:rPr>
                              <m:sty m:val="p"/>
                            </m:rPr>
                            <a:rPr lang="en-US">
                              <a:effectLst/>
                              <a:latin typeface="Cambria Math"/>
                              <a:ea typeface="Batang"/>
                              <a:cs typeface="Times New Roman"/>
                            </a:rPr>
                            <m:t>c</m:t>
                          </m:r>
                        </m:sup>
                        <m:e>
                          <m:r>
                            <a:rPr lang="en-US">
                              <a:effectLst/>
                              <a:latin typeface="Cambria Math"/>
                              <a:ea typeface="Batang"/>
                              <a:cs typeface="Times New Roman"/>
                            </a:rPr>
                            <m:t>+</m:t>
                          </m:r>
                        </m:e>
                      </m:nary>
                      <m:nary>
                        <m:naryPr>
                          <m:limLoc m:val="undOvr"/>
                          <m:ctrlPr>
                            <a:rPr lang="en-US" i="1">
                              <a:effectLst/>
                              <a:latin typeface="Cambria Math"/>
                              <a:ea typeface="Batang"/>
                              <a:cs typeface="Times New Roman"/>
                            </a:rPr>
                          </m:ctrlPr>
                        </m:naryPr>
                        <m:sub>
                          <m:r>
                            <m:rPr>
                              <m:sty m:val="p"/>
                            </m:rPr>
                            <a:rPr lang="en-US">
                              <a:effectLst/>
                              <a:latin typeface="Cambria Math"/>
                              <a:ea typeface="Batang"/>
                              <a:cs typeface="Times New Roman"/>
                            </a:rPr>
                            <m:t>c</m:t>
                          </m:r>
                        </m:sub>
                        <m:sup>
                          <m:r>
                            <m:rPr>
                              <m:sty m:val="p"/>
                            </m:rPr>
                            <a:rPr lang="en-US">
                              <a:effectLst/>
                              <a:latin typeface="Cambria Math"/>
                              <a:ea typeface="Batang"/>
                              <a:cs typeface="Times New Roman"/>
                            </a:rPr>
                            <m:t>d</m:t>
                          </m:r>
                        </m:sup>
                        <m:e>
                          <m:r>
                            <a:rPr lang="en-US">
                              <a:effectLst/>
                              <a:latin typeface="Cambria Math"/>
                              <a:ea typeface="Batang"/>
                              <a:cs typeface="Times New Roman"/>
                            </a:rPr>
                            <m:t>+</m:t>
                          </m:r>
                        </m:e>
                      </m:nary>
                      <m:nary>
                        <m:naryPr>
                          <m:limLoc m:val="undOvr"/>
                          <m:ctrlPr>
                            <a:rPr lang="en-US" i="1">
                              <a:effectLst/>
                              <a:latin typeface="Cambria Math"/>
                              <a:ea typeface="Batang"/>
                              <a:cs typeface="Times New Roman"/>
                            </a:rPr>
                          </m:ctrlPr>
                        </m:naryPr>
                        <m:sub>
                          <m:r>
                            <m:rPr>
                              <m:sty m:val="p"/>
                            </m:rPr>
                            <a:rPr lang="en-US">
                              <a:effectLst/>
                              <a:latin typeface="Cambria Math"/>
                              <a:ea typeface="Batang"/>
                              <a:cs typeface="Times New Roman"/>
                            </a:rPr>
                            <m:t>d</m:t>
                          </m:r>
                        </m:sub>
                        <m:sup>
                          <m:r>
                            <m:rPr>
                              <m:sty m:val="p"/>
                            </m:rPr>
                            <a:rPr lang="en-US">
                              <a:effectLst/>
                              <a:latin typeface="Cambria Math"/>
                              <a:ea typeface="Batang"/>
                              <a:cs typeface="Times New Roman"/>
                            </a:rPr>
                            <m:t>a</m:t>
                          </m:r>
                        </m:sup>
                        <m:e>
                          <m:r>
                            <a:rPr lang="en-US">
                              <a:effectLst/>
                              <a:latin typeface="Cambria Math"/>
                              <a:ea typeface="Batang"/>
                              <a:cs typeface="Times New Roman"/>
                            </a:rPr>
                            <m:t>=</m:t>
                          </m:r>
                        </m:e>
                      </m:nary>
                      <m:r>
                        <a:rPr lang="en-US">
                          <a:effectLst/>
                          <a:latin typeface="Cambria Math"/>
                          <a:ea typeface="Batang"/>
                          <a:cs typeface="Times New Roman"/>
                        </a:rPr>
                        <m:t>0</m:t>
                      </m:r>
                    </m:oMath>
                  </m:oMathPara>
                </a14:m>
                <a:endParaRPr lang="en-US" sz="2800" dirty="0">
                  <a:ea typeface="Calibri"/>
                  <a:cs typeface="Arial"/>
                </a:endParaRPr>
              </a:p>
              <a:p>
                <a:pPr marL="0" marR="12700" indent="0" algn="just" rtl="0">
                  <a:spcBef>
                    <a:spcPts val="1200"/>
                  </a:spcBef>
                  <a:spcAft>
                    <a:spcPts val="0"/>
                  </a:spcAft>
                  <a:buNone/>
                </a:pPr>
                <a:r>
                  <a:rPr lang="en-US" dirty="0">
                    <a:effectLst/>
                    <a:latin typeface="Times New Roman"/>
                    <a:ea typeface="Batang"/>
                    <a:cs typeface="Arial"/>
                  </a:rPr>
                  <a:t>Let the length from </a:t>
                </a:r>
                <a:r>
                  <a:rPr lang="en-US" dirty="0">
                    <a:solidFill>
                      <a:srgbClr val="FF0000"/>
                    </a:solidFill>
                    <a:effectLst/>
                    <a:latin typeface="Times New Roman"/>
                    <a:ea typeface="Batang"/>
                    <a:cs typeface="Arial"/>
                  </a:rPr>
                  <a:t>a</a:t>
                </a:r>
                <a:r>
                  <a:rPr lang="en-US" dirty="0">
                    <a:effectLst/>
                    <a:latin typeface="Times New Roman"/>
                    <a:ea typeface="Batang"/>
                    <a:cs typeface="Arial"/>
                  </a:rPr>
                  <a:t> to </a:t>
                </a:r>
                <a:r>
                  <a:rPr lang="en-US" dirty="0">
                    <a:solidFill>
                      <a:srgbClr val="FF0000"/>
                    </a:solidFill>
                    <a:effectLst/>
                    <a:latin typeface="Times New Roman"/>
                    <a:ea typeface="Batang"/>
                    <a:cs typeface="Arial"/>
                  </a:rPr>
                  <a:t>b</a:t>
                </a:r>
                <a:r>
                  <a:rPr lang="en-US" dirty="0">
                    <a:effectLst/>
                    <a:latin typeface="Times New Roman"/>
                    <a:ea typeface="Batang"/>
                    <a:cs typeface="Arial"/>
                  </a:rPr>
                  <a:t> or </a:t>
                </a:r>
                <a:r>
                  <a:rPr lang="en-US" dirty="0">
                    <a:solidFill>
                      <a:srgbClr val="FF0000"/>
                    </a:solidFill>
                    <a:effectLst/>
                    <a:latin typeface="Times New Roman"/>
                    <a:ea typeface="Batang"/>
                    <a:cs typeface="Arial"/>
                  </a:rPr>
                  <a:t>c</a:t>
                </a:r>
                <a:r>
                  <a:rPr lang="en-US" dirty="0">
                    <a:effectLst/>
                    <a:latin typeface="Times New Roman"/>
                    <a:ea typeface="Batang"/>
                    <a:cs typeface="Arial"/>
                  </a:rPr>
                  <a:t> to </a:t>
                </a:r>
                <a:r>
                  <a:rPr lang="en-US" dirty="0">
                    <a:solidFill>
                      <a:srgbClr val="FF0000"/>
                    </a:solidFill>
                    <a:effectLst/>
                    <a:latin typeface="Times New Roman"/>
                    <a:ea typeface="Batang"/>
                    <a:cs typeface="Arial"/>
                  </a:rPr>
                  <a:t>d</a:t>
                </a:r>
                <a:r>
                  <a:rPr lang="en-US" dirty="0">
                    <a:effectLst/>
                    <a:latin typeface="Times New Roman"/>
                    <a:ea typeface="Batang"/>
                    <a:cs typeface="Arial"/>
                  </a:rPr>
                  <a:t> be </a:t>
                </a:r>
                <a14:m>
                  <m:oMath xmlns:m="http://schemas.openxmlformats.org/officeDocument/2006/math">
                    <m:r>
                      <a:rPr lang="en-US" smtClean="0">
                        <a:solidFill>
                          <a:srgbClr val="00B050"/>
                        </a:solidFill>
                        <a:effectLst/>
                        <a:latin typeface="Cambria Math"/>
                        <a:ea typeface="Batang"/>
                        <a:cs typeface="Times New Roman"/>
                      </a:rPr>
                      <m:t>∆</m:t>
                    </m:r>
                    <m:r>
                      <m:rPr>
                        <m:sty m:val="p"/>
                      </m:rPr>
                      <a:rPr lang="en-US" smtClean="0">
                        <a:solidFill>
                          <a:srgbClr val="00B050"/>
                        </a:solidFill>
                        <a:effectLst/>
                        <a:latin typeface="Cambria Math"/>
                        <a:ea typeface="Batang"/>
                        <a:cs typeface="Times New Roman"/>
                      </a:rPr>
                      <m:t>w</m:t>
                    </m:r>
                  </m:oMath>
                </a14:m>
                <a:r>
                  <a:rPr lang="en-US" dirty="0">
                    <a:effectLst/>
                    <a:latin typeface="Times New Roman"/>
                    <a:ea typeface="Batang"/>
                    <a:cs typeface="Arial"/>
                  </a:rPr>
                  <a:t> and from </a:t>
                </a:r>
                <a:r>
                  <a:rPr lang="en-US" dirty="0">
                    <a:solidFill>
                      <a:srgbClr val="FF0000"/>
                    </a:solidFill>
                    <a:effectLst/>
                    <a:latin typeface="Times New Roman"/>
                    <a:ea typeface="Batang"/>
                    <a:cs typeface="Arial"/>
                  </a:rPr>
                  <a:t>b</a:t>
                </a:r>
                <a:r>
                  <a:rPr lang="en-US" dirty="0">
                    <a:effectLst/>
                    <a:latin typeface="Times New Roman"/>
                    <a:ea typeface="Batang"/>
                    <a:cs typeface="Arial"/>
                  </a:rPr>
                  <a:t> to </a:t>
                </a:r>
                <a:r>
                  <a:rPr lang="en-US" dirty="0">
                    <a:solidFill>
                      <a:srgbClr val="FF0000"/>
                    </a:solidFill>
                    <a:effectLst/>
                    <a:latin typeface="Times New Roman"/>
                    <a:ea typeface="Batang"/>
                    <a:cs typeface="Arial"/>
                  </a:rPr>
                  <a:t>c</a:t>
                </a:r>
                <a:r>
                  <a:rPr lang="en-US" dirty="0">
                    <a:effectLst/>
                    <a:latin typeface="Times New Roman"/>
                    <a:ea typeface="Batang"/>
                    <a:cs typeface="Arial"/>
                  </a:rPr>
                  <a:t> or </a:t>
                </a:r>
                <a:r>
                  <a:rPr lang="en-US" dirty="0">
                    <a:solidFill>
                      <a:srgbClr val="FF0000"/>
                    </a:solidFill>
                    <a:effectLst/>
                    <a:latin typeface="Times New Roman"/>
                    <a:ea typeface="Batang"/>
                    <a:cs typeface="Arial"/>
                  </a:rPr>
                  <a:t>d</a:t>
                </a:r>
                <a:r>
                  <a:rPr lang="en-US" dirty="0">
                    <a:effectLst/>
                    <a:latin typeface="Times New Roman"/>
                    <a:ea typeface="Batang"/>
                    <a:cs typeface="Arial"/>
                  </a:rPr>
                  <a:t> to </a:t>
                </a:r>
                <a:r>
                  <a:rPr lang="en-US" dirty="0">
                    <a:solidFill>
                      <a:srgbClr val="FF0000"/>
                    </a:solidFill>
                    <a:effectLst/>
                    <a:latin typeface="Times New Roman"/>
                    <a:ea typeface="Batang"/>
                    <a:cs typeface="Arial"/>
                  </a:rPr>
                  <a:t>a</a:t>
                </a:r>
                <a:r>
                  <a:rPr lang="en-US" dirty="0">
                    <a:effectLst/>
                    <a:latin typeface="Times New Roman"/>
                    <a:ea typeface="Batang"/>
                    <a:cs typeface="Arial"/>
                  </a:rPr>
                  <a:t> be </a:t>
                </a:r>
                <a14:m>
                  <m:oMath xmlns:m="http://schemas.openxmlformats.org/officeDocument/2006/math">
                    <m:r>
                      <a:rPr lang="en-US" smtClean="0">
                        <a:solidFill>
                          <a:srgbClr val="00B050"/>
                        </a:solidFill>
                        <a:effectLst/>
                        <a:latin typeface="Cambria Math"/>
                        <a:ea typeface="Batang"/>
                        <a:cs typeface="Times New Roman"/>
                      </a:rPr>
                      <m:t>∆</m:t>
                    </m:r>
                    <m:r>
                      <m:rPr>
                        <m:sty m:val="p"/>
                      </m:rPr>
                      <a:rPr lang="en-US" smtClean="0">
                        <a:solidFill>
                          <a:srgbClr val="00B050"/>
                        </a:solidFill>
                        <a:effectLst/>
                        <a:latin typeface="Cambria Math"/>
                        <a:ea typeface="Batang"/>
                        <a:cs typeface="Times New Roman"/>
                      </a:rPr>
                      <m:t>h</m:t>
                    </m:r>
                  </m:oMath>
                </a14:m>
                <a:r>
                  <a:rPr lang="en-US" dirty="0">
                    <a:effectLst/>
                    <a:latin typeface="Times New Roman"/>
                    <a:ea typeface="Batang"/>
                    <a:cs typeface="Arial"/>
                  </a:rPr>
                  <a:t>, then. </a:t>
                </a:r>
                <a:endParaRPr lang="en-US" sz="2800" dirty="0">
                  <a:ea typeface="Calibri"/>
                  <a:cs typeface="Arial"/>
                </a:endParaRPr>
              </a:p>
              <a:p>
                <a:pPr marL="0" indent="0" algn="just">
                  <a:buNone/>
                </a:pPr>
                <a14:m>
                  <m:oMathPara xmlns:m="http://schemas.openxmlformats.org/officeDocument/2006/math">
                    <m:oMathParaPr>
                      <m:jc m:val="centerGroup"/>
                    </m:oMathParaPr>
                    <m:oMath xmlns:m="http://schemas.openxmlformats.org/officeDocument/2006/math">
                      <m:r>
                        <a:rPr lang="en-US" sz="2800" i="1">
                          <a:effectLst/>
                          <a:latin typeface="Cambria Math"/>
                          <a:ea typeface="Batang"/>
                          <a:cs typeface="Times New Roman"/>
                        </a:rPr>
                        <m:t>0</m:t>
                      </m:r>
                      <m:r>
                        <a:rPr lang="en-US" sz="2800" i="1">
                          <a:effectLst/>
                          <a:latin typeface="Cambria Math"/>
                          <a:ea typeface="Batang"/>
                          <a:cs typeface="Times New Roman"/>
                        </a:rPr>
                        <m:t>.</m:t>
                      </m:r>
                      <m:r>
                        <a:rPr lang="en-US" sz="2800">
                          <a:effectLst/>
                          <a:latin typeface="Cambria Math"/>
                          <a:ea typeface="Batang"/>
                          <a:cs typeface="Times New Roman"/>
                        </a:rPr>
                        <m:t>∆</m:t>
                      </m:r>
                      <m:r>
                        <m:rPr>
                          <m:sty m:val="p"/>
                        </m:rPr>
                        <a:rPr lang="en-US" sz="2800">
                          <a:effectLst/>
                          <a:latin typeface="Cambria Math"/>
                          <a:ea typeface="Batang"/>
                          <a:cs typeface="Times New Roman"/>
                        </a:rPr>
                        <m:t>w</m:t>
                      </m:r>
                      <m:r>
                        <a:rPr lang="en-US" sz="2800">
                          <a:effectLst/>
                          <a:latin typeface="Cambria Math"/>
                          <a:ea typeface="Batang"/>
                          <a:cs typeface="Times New Roman"/>
                        </a:rPr>
                        <m:t>+</m:t>
                      </m:r>
                      <m:r>
                        <a:rPr lang="en-US" sz="2800" i="1">
                          <a:effectLst/>
                          <a:latin typeface="Cambria Math"/>
                          <a:ea typeface="Batang"/>
                          <a:cs typeface="Times New Roman"/>
                        </a:rPr>
                        <m:t>0</m:t>
                      </m:r>
                      <m:r>
                        <a:rPr lang="en-US" sz="2800" i="1">
                          <a:effectLst/>
                          <a:latin typeface="Cambria Math"/>
                          <a:ea typeface="Batang"/>
                          <a:cs typeface="Times New Roman"/>
                        </a:rPr>
                        <m:t>.</m:t>
                      </m:r>
                      <m:f>
                        <m:fPr>
                          <m:ctrlPr>
                            <a:rPr lang="en-US" sz="2800" i="1">
                              <a:effectLst/>
                              <a:latin typeface="Cambria Math"/>
                              <a:ea typeface="Batang"/>
                              <a:cs typeface="Times New Roman"/>
                            </a:rPr>
                          </m:ctrlPr>
                        </m:fPr>
                        <m:num>
                          <m:r>
                            <a:rPr lang="en-US" sz="2800">
                              <a:effectLst/>
                              <a:latin typeface="Cambria Math"/>
                              <a:ea typeface="Batang"/>
                              <a:cs typeface="Times New Roman"/>
                            </a:rPr>
                            <m:t>∆</m:t>
                          </m:r>
                          <m:r>
                            <m:rPr>
                              <m:sty m:val="p"/>
                            </m:rPr>
                            <a:rPr lang="en-US" sz="2800">
                              <a:effectLst/>
                              <a:latin typeface="Cambria Math"/>
                              <a:ea typeface="Batang"/>
                              <a:cs typeface="Times New Roman"/>
                            </a:rPr>
                            <m:t>h</m:t>
                          </m:r>
                        </m:num>
                        <m:den>
                          <m:r>
                            <a:rPr lang="en-US" sz="2800">
                              <a:effectLst/>
                              <a:latin typeface="Cambria Math"/>
                              <a:ea typeface="Batang"/>
                              <a:cs typeface="Times New Roman"/>
                            </a:rPr>
                            <m:t>2</m:t>
                          </m:r>
                        </m:den>
                      </m:f>
                      <m:r>
                        <a:rPr lang="en-US" sz="2800">
                          <a:effectLst/>
                          <a:latin typeface="Cambria Math"/>
                          <a:ea typeface="Batang"/>
                          <a:cs typeface="Times New Roman"/>
                        </a:rPr>
                        <m:t>+</m:t>
                      </m:r>
                      <m:sSub>
                        <m:sSubPr>
                          <m:ctrlPr>
                            <a:rPr lang="en-US" sz="2800" i="1">
                              <a:effectLst/>
                              <a:latin typeface="Cambria Math"/>
                              <a:ea typeface="Batang"/>
                              <a:cs typeface="Times New Roman"/>
                            </a:rPr>
                          </m:ctrlPr>
                        </m:sSubPr>
                        <m:e>
                          <m:r>
                            <a:rPr lang="en-US" sz="2800" i="1">
                              <a:effectLst/>
                              <a:latin typeface="Cambria Math"/>
                              <a:ea typeface="Batang"/>
                              <a:cs typeface="Times New Roman"/>
                            </a:rPr>
                            <m:t>𝐸</m:t>
                          </m:r>
                        </m:e>
                        <m:sub>
                          <m:r>
                            <a:rPr lang="en-US" sz="2800" i="1">
                              <a:effectLst/>
                              <a:latin typeface="Cambria Math"/>
                              <a:ea typeface="Batang"/>
                              <a:cs typeface="Times New Roman"/>
                            </a:rPr>
                            <m:t>𝑛</m:t>
                          </m:r>
                        </m:sub>
                      </m:sSub>
                      <m:r>
                        <a:rPr lang="en-US" sz="2800" i="1">
                          <a:effectLst/>
                          <a:latin typeface="Cambria Math"/>
                          <a:ea typeface="Batang"/>
                          <a:cs typeface="Times New Roman"/>
                        </a:rPr>
                        <m:t>.</m:t>
                      </m:r>
                      <m:f>
                        <m:fPr>
                          <m:ctrlPr>
                            <a:rPr lang="en-US" sz="2800" i="1">
                              <a:effectLst/>
                              <a:latin typeface="Cambria Math"/>
                              <a:ea typeface="Batang"/>
                              <a:cs typeface="Times New Roman"/>
                            </a:rPr>
                          </m:ctrlPr>
                        </m:fPr>
                        <m:num>
                          <m:r>
                            <a:rPr lang="en-US" sz="2800">
                              <a:effectLst/>
                              <a:latin typeface="Cambria Math"/>
                              <a:ea typeface="Batang"/>
                              <a:cs typeface="Times New Roman"/>
                            </a:rPr>
                            <m:t>∆</m:t>
                          </m:r>
                          <m:r>
                            <m:rPr>
                              <m:sty m:val="p"/>
                            </m:rPr>
                            <a:rPr lang="en-US" sz="2800">
                              <a:effectLst/>
                              <a:latin typeface="Cambria Math"/>
                              <a:ea typeface="Batang"/>
                              <a:cs typeface="Times New Roman"/>
                            </a:rPr>
                            <m:t>h</m:t>
                          </m:r>
                        </m:num>
                        <m:den>
                          <m:r>
                            <a:rPr lang="en-US" sz="2800">
                              <a:effectLst/>
                              <a:latin typeface="Cambria Math"/>
                              <a:ea typeface="Batang"/>
                              <a:cs typeface="Times New Roman"/>
                            </a:rPr>
                            <m:t>2</m:t>
                          </m:r>
                        </m:den>
                      </m:f>
                      <m:r>
                        <a:rPr lang="en-US" sz="2800" i="1">
                          <a:effectLst/>
                          <a:latin typeface="Cambria Math"/>
                          <a:ea typeface="Batang"/>
                          <a:cs typeface="Times New Roman"/>
                        </a:rPr>
                        <m:t>−</m:t>
                      </m:r>
                      <m:sSub>
                        <m:sSubPr>
                          <m:ctrlPr>
                            <a:rPr lang="en-US" sz="2800" i="1">
                              <a:effectLst/>
                              <a:latin typeface="Cambria Math"/>
                              <a:ea typeface="Batang"/>
                              <a:cs typeface="Times New Roman"/>
                            </a:rPr>
                          </m:ctrlPr>
                        </m:sSubPr>
                        <m:e>
                          <m:r>
                            <a:rPr lang="en-US" sz="2800" i="1">
                              <a:effectLst/>
                              <a:latin typeface="Cambria Math"/>
                              <a:ea typeface="Batang"/>
                              <a:cs typeface="Times New Roman"/>
                            </a:rPr>
                            <m:t>𝐸</m:t>
                          </m:r>
                        </m:e>
                        <m:sub>
                          <m:r>
                            <a:rPr lang="en-US" sz="2800" i="1">
                              <a:effectLst/>
                              <a:latin typeface="Cambria Math"/>
                              <a:ea typeface="Batang"/>
                              <a:cs typeface="Times New Roman"/>
                            </a:rPr>
                            <m:t>𝑡</m:t>
                          </m:r>
                        </m:sub>
                      </m:sSub>
                      <m:r>
                        <a:rPr lang="en-US" sz="2800">
                          <a:effectLst/>
                          <a:latin typeface="Cambria Math"/>
                          <a:ea typeface="Batang"/>
                          <a:cs typeface="Times New Roman"/>
                        </a:rPr>
                        <m:t>. ∆</m:t>
                      </m:r>
                      <m:r>
                        <m:rPr>
                          <m:sty m:val="p"/>
                        </m:rPr>
                        <a:rPr lang="en-US" sz="2800">
                          <a:effectLst/>
                          <a:latin typeface="Cambria Math"/>
                          <a:ea typeface="Batang"/>
                          <a:cs typeface="Times New Roman"/>
                        </a:rPr>
                        <m:t>w</m:t>
                      </m:r>
                      <m:r>
                        <a:rPr lang="en-US" sz="2800" i="1">
                          <a:effectLst/>
                          <a:latin typeface="Cambria Math"/>
                          <a:ea typeface="Batang"/>
                          <a:cs typeface="Times New Roman"/>
                        </a:rPr>
                        <m:t>−</m:t>
                      </m:r>
                      <m:sSub>
                        <m:sSubPr>
                          <m:ctrlPr>
                            <a:rPr lang="en-US" sz="2800" i="1">
                              <a:effectLst/>
                              <a:latin typeface="Cambria Math"/>
                              <a:ea typeface="Batang"/>
                              <a:cs typeface="Times New Roman"/>
                            </a:rPr>
                          </m:ctrlPr>
                        </m:sSubPr>
                        <m:e>
                          <m:r>
                            <a:rPr lang="en-US" sz="2800" i="1">
                              <a:effectLst/>
                              <a:latin typeface="Cambria Math"/>
                              <a:ea typeface="Batang"/>
                              <a:cs typeface="Times New Roman"/>
                            </a:rPr>
                            <m:t>𝐸</m:t>
                          </m:r>
                        </m:e>
                        <m:sub>
                          <m:r>
                            <a:rPr lang="en-US" sz="2800" i="1">
                              <a:effectLst/>
                              <a:latin typeface="Cambria Math"/>
                              <a:ea typeface="Batang"/>
                              <a:cs typeface="Times New Roman"/>
                            </a:rPr>
                            <m:t>𝑛</m:t>
                          </m:r>
                        </m:sub>
                      </m:sSub>
                      <m:r>
                        <a:rPr lang="en-US" sz="2800" i="1">
                          <a:effectLst/>
                          <a:latin typeface="Cambria Math"/>
                          <a:ea typeface="Batang"/>
                          <a:cs typeface="Times New Roman"/>
                        </a:rPr>
                        <m:t>.</m:t>
                      </m:r>
                      <m:f>
                        <m:fPr>
                          <m:ctrlPr>
                            <a:rPr lang="en-US" sz="2800" i="1">
                              <a:effectLst/>
                              <a:latin typeface="Cambria Math"/>
                              <a:ea typeface="Batang"/>
                              <a:cs typeface="Times New Roman"/>
                            </a:rPr>
                          </m:ctrlPr>
                        </m:fPr>
                        <m:num>
                          <m:r>
                            <a:rPr lang="en-US" sz="2800">
                              <a:effectLst/>
                              <a:latin typeface="Cambria Math"/>
                              <a:ea typeface="Batang"/>
                              <a:cs typeface="Times New Roman"/>
                            </a:rPr>
                            <m:t>∆</m:t>
                          </m:r>
                          <m:r>
                            <m:rPr>
                              <m:sty m:val="p"/>
                            </m:rPr>
                            <a:rPr lang="en-US" sz="2800">
                              <a:effectLst/>
                              <a:latin typeface="Cambria Math"/>
                              <a:ea typeface="Batang"/>
                              <a:cs typeface="Times New Roman"/>
                            </a:rPr>
                            <m:t>h</m:t>
                          </m:r>
                        </m:num>
                        <m:den>
                          <m:r>
                            <a:rPr lang="en-US" sz="2800">
                              <a:effectLst/>
                              <a:latin typeface="Cambria Math"/>
                              <a:ea typeface="Batang"/>
                              <a:cs typeface="Times New Roman"/>
                            </a:rPr>
                            <m:t>2</m:t>
                          </m:r>
                        </m:den>
                      </m:f>
                      <m:r>
                        <a:rPr lang="en-US" sz="2800" i="1">
                          <a:effectLst/>
                          <a:latin typeface="Cambria Math"/>
                          <a:ea typeface="Batang"/>
                          <a:cs typeface="Times New Roman"/>
                        </a:rPr>
                        <m:t>−</m:t>
                      </m:r>
                      <m:r>
                        <a:rPr lang="en-US" sz="2800" i="1">
                          <a:effectLst/>
                          <a:latin typeface="Cambria Math"/>
                          <a:ea typeface="Batang"/>
                          <a:cs typeface="Times New Roman"/>
                        </a:rPr>
                        <m:t>0</m:t>
                      </m:r>
                      <m:r>
                        <a:rPr lang="en-US" sz="2800" i="1">
                          <a:effectLst/>
                          <a:latin typeface="Cambria Math"/>
                          <a:ea typeface="Batang"/>
                          <a:cs typeface="Times New Roman"/>
                        </a:rPr>
                        <m:t>.</m:t>
                      </m:r>
                      <m:f>
                        <m:fPr>
                          <m:ctrlPr>
                            <a:rPr lang="en-US" sz="2800" i="1">
                              <a:effectLst/>
                              <a:latin typeface="Cambria Math"/>
                              <a:ea typeface="Batang"/>
                              <a:cs typeface="Times New Roman"/>
                            </a:rPr>
                          </m:ctrlPr>
                        </m:fPr>
                        <m:num>
                          <m:r>
                            <a:rPr lang="en-US" sz="2800">
                              <a:effectLst/>
                              <a:latin typeface="Cambria Math"/>
                              <a:ea typeface="Batang"/>
                              <a:cs typeface="Times New Roman"/>
                            </a:rPr>
                            <m:t>∆</m:t>
                          </m:r>
                          <m:r>
                            <m:rPr>
                              <m:sty m:val="p"/>
                            </m:rPr>
                            <a:rPr lang="en-US" sz="2800">
                              <a:effectLst/>
                              <a:latin typeface="Cambria Math"/>
                              <a:ea typeface="Batang"/>
                              <a:cs typeface="Times New Roman"/>
                            </a:rPr>
                            <m:t>h</m:t>
                          </m:r>
                        </m:num>
                        <m:den>
                          <m:r>
                            <a:rPr lang="en-US" sz="2800">
                              <a:effectLst/>
                              <a:latin typeface="Cambria Math"/>
                              <a:ea typeface="Batang"/>
                              <a:cs typeface="Times New Roman"/>
                            </a:rPr>
                            <m:t>2</m:t>
                          </m:r>
                        </m:den>
                      </m:f>
                      <m:r>
                        <a:rPr lang="en-US" sz="2800">
                          <a:effectLst/>
                          <a:latin typeface="Cambria Math"/>
                          <a:ea typeface="Batang"/>
                          <a:cs typeface="Times New Roman"/>
                        </a:rPr>
                        <m:t>=</m:t>
                      </m:r>
                      <m:r>
                        <a:rPr lang="en-US" sz="2800">
                          <a:effectLst/>
                          <a:latin typeface="Cambria Math"/>
                          <a:ea typeface="Batang"/>
                          <a:cs typeface="Times New Roman"/>
                        </a:rPr>
                        <m:t>0</m:t>
                      </m:r>
                    </m:oMath>
                  </m:oMathPara>
                </a14:m>
                <a:endParaRPr lang="en-US" sz="2800" dirty="0" smtClean="0"/>
              </a:p>
              <a:p>
                <a:pPr marL="0" indent="0" algn="just" rtl="0">
                  <a:lnSpc>
                    <a:spcPct val="150000"/>
                  </a:lnSpc>
                  <a:spcAft>
                    <a:spcPts val="0"/>
                  </a:spcAft>
                  <a:buNone/>
                </a:pPr>
                <a:r>
                  <a:rPr lang="en-US" dirty="0">
                    <a:latin typeface="Times New Roman"/>
                    <a:ea typeface="Batang"/>
                    <a:cs typeface="Arial"/>
                  </a:rPr>
                  <a:t>As </a:t>
                </a:r>
                <a14:m>
                  <m:oMath xmlns:m="http://schemas.openxmlformats.org/officeDocument/2006/math">
                    <m:r>
                      <a:rPr lang="en-US" smtClean="0">
                        <a:solidFill>
                          <a:srgbClr val="FF0000"/>
                        </a:solidFill>
                        <a:latin typeface="Cambria Math"/>
                        <a:ea typeface="Batang"/>
                        <a:cs typeface="Arial"/>
                      </a:rPr>
                      <m:t>∆</m:t>
                    </m:r>
                    <m:r>
                      <m:rPr>
                        <m:sty m:val="p"/>
                      </m:rPr>
                      <a:rPr lang="en-US" smtClean="0">
                        <a:solidFill>
                          <a:srgbClr val="FF0000"/>
                        </a:solidFill>
                        <a:latin typeface="Cambria Math"/>
                        <a:ea typeface="Batang"/>
                        <a:cs typeface="Arial"/>
                      </a:rPr>
                      <m:t>h</m:t>
                    </m:r>
                  </m:oMath>
                </a14:m>
                <a:r>
                  <a:rPr lang="en-US" dirty="0">
                    <a:latin typeface="Times New Roman"/>
                    <a:ea typeface="Batang"/>
                    <a:cs typeface="Arial"/>
                  </a:rPr>
                  <a:t> approach to </a:t>
                </a:r>
                <a:r>
                  <a:rPr lang="en-US" dirty="0" smtClean="0">
                    <a:latin typeface="Times New Roman"/>
                    <a:ea typeface="Batang"/>
                    <a:cs typeface="Arial"/>
                  </a:rPr>
                  <a:t>zero. </a:t>
                </a:r>
                <a14:m>
                  <m:oMath xmlns:m="http://schemas.openxmlformats.org/officeDocument/2006/math">
                    <m:r>
                      <a:rPr lang="en-US" smtClean="0">
                        <a:solidFill>
                          <a:srgbClr val="FF0000"/>
                        </a:solidFill>
                        <a:latin typeface="Cambria Math"/>
                        <a:ea typeface="Batang"/>
                        <a:cs typeface="Arial"/>
                      </a:rPr>
                      <m:t>∆</m:t>
                    </m:r>
                    <m:r>
                      <m:rPr>
                        <m:sty m:val="p"/>
                      </m:rPr>
                      <a:rPr lang="en-US" smtClean="0">
                        <a:solidFill>
                          <a:srgbClr val="FF0000"/>
                        </a:solidFill>
                        <a:latin typeface="Cambria Math"/>
                        <a:ea typeface="Batang"/>
                        <a:cs typeface="Arial"/>
                      </a:rPr>
                      <m:t>h</m:t>
                    </m:r>
                    <m:r>
                      <a:rPr lang="en-US" smtClean="0">
                        <a:solidFill>
                          <a:srgbClr val="FF0000"/>
                        </a:solidFill>
                        <a:latin typeface="Cambria Math"/>
                        <a:ea typeface="Batang"/>
                        <a:cs typeface="Arial"/>
                      </a:rPr>
                      <m:t>→</m:t>
                    </m:r>
                    <m:r>
                      <a:rPr lang="en-US" smtClean="0">
                        <a:solidFill>
                          <a:srgbClr val="FF0000"/>
                        </a:solidFill>
                        <a:latin typeface="Cambria Math"/>
                        <a:ea typeface="Batang"/>
                        <a:cs typeface="Arial"/>
                      </a:rPr>
                      <m:t>0</m:t>
                    </m:r>
                  </m:oMath>
                </a14:m>
                <a:r>
                  <a:rPr lang="en-US" dirty="0">
                    <a:latin typeface="Times New Roman"/>
                    <a:ea typeface="Batang"/>
                    <a:cs typeface="Arial"/>
                  </a:rPr>
                  <a:t>. Hence</a:t>
                </a:r>
              </a:p>
              <a:p>
                <a:pPr marL="0" indent="0" algn="just">
                  <a:buNone/>
                </a:pPr>
                <a14:m>
                  <m:oMathPara xmlns:m="http://schemas.openxmlformats.org/officeDocument/2006/math">
                    <m:oMathParaPr>
                      <m:jc m:val="centerGroup"/>
                    </m:oMathParaPr>
                    <m:oMath xmlns:m="http://schemas.openxmlformats.org/officeDocument/2006/math">
                      <m:sSub>
                        <m:sSubPr>
                          <m:ctrlPr>
                            <a:rPr lang="en-US" i="1">
                              <a:latin typeface="Cambria Math"/>
                              <a:ea typeface="Batang"/>
                              <a:cs typeface="Arial"/>
                            </a:rPr>
                          </m:ctrlPr>
                        </m:sSubPr>
                        <m:e>
                          <m:r>
                            <a:rPr lang="en-US">
                              <a:latin typeface="Cambria Math"/>
                              <a:ea typeface="Batang"/>
                              <a:cs typeface="Arial"/>
                            </a:rPr>
                            <m:t>𝐸</m:t>
                          </m:r>
                        </m:e>
                        <m:sub>
                          <m:r>
                            <a:rPr lang="en-US">
                              <a:latin typeface="Cambria Math"/>
                              <a:ea typeface="Batang"/>
                              <a:cs typeface="Arial"/>
                            </a:rPr>
                            <m:t>𝑡</m:t>
                          </m:r>
                        </m:sub>
                      </m:sSub>
                      <m:r>
                        <a:rPr lang="en-US">
                          <a:latin typeface="Cambria Math"/>
                          <a:ea typeface="Batang"/>
                          <a:cs typeface="Arial"/>
                        </a:rPr>
                        <m:t>∆</m:t>
                      </m:r>
                      <m:r>
                        <m:rPr>
                          <m:sty m:val="p"/>
                        </m:rPr>
                        <a:rPr lang="en-US">
                          <a:latin typeface="Cambria Math"/>
                          <a:ea typeface="Batang"/>
                          <a:cs typeface="Arial"/>
                        </a:rPr>
                        <m:t>w</m:t>
                      </m:r>
                      <m:r>
                        <a:rPr lang="en-US">
                          <a:latin typeface="Cambria Math"/>
                          <a:ea typeface="Batang"/>
                          <a:cs typeface="Arial"/>
                        </a:rPr>
                        <m:t>=</m:t>
                      </m:r>
                      <m:r>
                        <a:rPr lang="en-US">
                          <a:latin typeface="Cambria Math"/>
                          <a:ea typeface="Batang"/>
                          <a:cs typeface="Arial"/>
                        </a:rPr>
                        <m:t>0</m:t>
                      </m:r>
                      <m:r>
                        <a:rPr lang="en-US">
                          <a:latin typeface="Cambria Math"/>
                          <a:ea typeface="Batang"/>
                          <a:cs typeface="Arial"/>
                        </a:rPr>
                        <m:t>            </m:t>
                      </m:r>
                      <m:r>
                        <m:rPr>
                          <m:sty m:val="p"/>
                        </m:rPr>
                        <a:rPr lang="en-US">
                          <a:latin typeface="Cambria Math"/>
                          <a:ea typeface="Batang"/>
                          <a:cs typeface="Arial"/>
                        </a:rPr>
                        <m:t>and</m:t>
                      </m:r>
                      <m:r>
                        <a:rPr lang="en-US">
                          <a:latin typeface="Cambria Math"/>
                          <a:ea typeface="Batang"/>
                          <a:cs typeface="Arial"/>
                        </a:rPr>
                        <m:t> </m:t>
                      </m:r>
                      <m:r>
                        <m:rPr>
                          <m:sty m:val="p"/>
                        </m:rPr>
                        <a:rPr lang="en-US">
                          <a:latin typeface="Cambria Math"/>
                          <a:ea typeface="Batang"/>
                          <a:cs typeface="Arial"/>
                        </a:rPr>
                        <m:t>therefore</m:t>
                      </m:r>
                      <m:r>
                        <a:rPr lang="en-US">
                          <a:latin typeface="Cambria Math"/>
                          <a:ea typeface="Batang"/>
                          <a:cs typeface="Arial"/>
                        </a:rPr>
                        <m:t>             </m:t>
                      </m:r>
                      <m:sSub>
                        <m:sSubPr>
                          <m:ctrlPr>
                            <a:rPr lang="en-US" i="1">
                              <a:latin typeface="Cambria Math"/>
                              <a:ea typeface="Batang"/>
                              <a:cs typeface="Arial"/>
                            </a:rPr>
                          </m:ctrlPr>
                        </m:sSubPr>
                        <m:e>
                          <m:r>
                            <a:rPr lang="en-US">
                              <a:latin typeface="Cambria Math"/>
                              <a:ea typeface="Batang"/>
                              <a:cs typeface="Arial"/>
                            </a:rPr>
                            <m:t>𝐸</m:t>
                          </m:r>
                        </m:e>
                        <m:sub>
                          <m:r>
                            <a:rPr lang="en-US">
                              <a:latin typeface="Cambria Math"/>
                              <a:ea typeface="Batang"/>
                              <a:cs typeface="Arial"/>
                            </a:rPr>
                            <m:t>𝑡</m:t>
                          </m:r>
                        </m:sub>
                      </m:sSub>
                      <m:r>
                        <a:rPr lang="en-US">
                          <a:latin typeface="Cambria Math"/>
                          <a:ea typeface="Batang"/>
                          <a:cs typeface="Arial"/>
                        </a:rPr>
                        <m:t>=</m:t>
                      </m:r>
                      <m:r>
                        <a:rPr lang="en-US">
                          <a:latin typeface="Cambria Math"/>
                          <a:ea typeface="Batang"/>
                          <a:cs typeface="Arial"/>
                        </a:rPr>
                        <m:t>0</m:t>
                      </m:r>
                    </m:oMath>
                  </m:oMathPara>
                </a14:m>
                <a:endParaRPr lang="en-US" dirty="0">
                  <a:latin typeface="Times New Roman"/>
                  <a:ea typeface="Batang"/>
                  <a:cs typeface="Arial"/>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667" r="-1533"/>
                </a:stretch>
              </a:blipFill>
            </p:spPr>
            <p:txBody>
              <a:bodyPr/>
              <a:lstStyle/>
              <a:p>
                <a:r>
                  <a:rPr lang="ar-IQ">
                    <a:noFill/>
                  </a:rPr>
                  <a:t> </a:t>
                </a:r>
              </a:p>
            </p:txBody>
          </p:sp>
        </mc:Fallback>
      </mc:AlternateContent>
    </p:spTree>
    <p:extLst>
      <p:ext uri="{BB962C8B-B14F-4D97-AF65-F5344CB8AC3E}">
        <p14:creationId xmlns:p14="http://schemas.microsoft.com/office/powerpoint/2010/main" val="371822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_marsa\Desktop\Captu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6602"/>
            <a:ext cx="9144000" cy="60595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237312"/>
            <a:ext cx="91440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200" dirty="0">
                <a:latin typeface="Times New Roman"/>
                <a:ea typeface="Batang"/>
              </a:rPr>
              <a:t>Fig. 5.7 Conductor-dielectric boundary</a:t>
            </a:r>
            <a:endParaRPr lang="ar-IQ" sz="3200" dirty="0"/>
          </a:p>
        </p:txBody>
      </p:sp>
    </p:spTree>
    <p:extLst>
      <p:ext uri="{BB962C8B-B14F-4D97-AF65-F5344CB8AC3E}">
        <p14:creationId xmlns:p14="http://schemas.microsoft.com/office/powerpoint/2010/main" val="1182520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just" rtl="0">
                  <a:buNone/>
                </a:pPr>
                <a:r>
                  <a:rPr lang="en-US" dirty="0"/>
                  <a:t>The condition on the normal field is found most readily by considering </a:t>
                </a:r>
                <a14:m>
                  <m:oMath xmlns:m="http://schemas.openxmlformats.org/officeDocument/2006/math">
                    <m:sSub>
                      <m:sSubPr>
                        <m:ctrlPr>
                          <a:rPr lang="en-US" i="1">
                            <a:latin typeface="Cambria Math"/>
                          </a:rPr>
                        </m:ctrlPr>
                      </m:sSubPr>
                      <m:e>
                        <m:r>
                          <a:rPr lang="en-US" i="1">
                            <a:latin typeface="Cambria Math"/>
                          </a:rPr>
                          <m:t>𝐷</m:t>
                        </m:r>
                      </m:e>
                      <m:sub>
                        <m:r>
                          <a:rPr lang="en-US" i="1">
                            <a:latin typeface="Cambria Math"/>
                          </a:rPr>
                          <m:t>𝑁</m:t>
                        </m:r>
                      </m:sub>
                    </m:sSub>
                  </m:oMath>
                </a14:m>
                <a:r>
                  <a:rPr lang="en-US" dirty="0"/>
                  <a:t> rather than </a:t>
                </a:r>
                <a14:m>
                  <m:oMath xmlns:m="http://schemas.openxmlformats.org/officeDocument/2006/math">
                    <m:sSub>
                      <m:sSubPr>
                        <m:ctrlPr>
                          <a:rPr lang="en-US" i="1">
                            <a:latin typeface="Cambria Math"/>
                          </a:rPr>
                        </m:ctrlPr>
                      </m:sSubPr>
                      <m:e>
                        <m:r>
                          <a:rPr lang="en-US" i="1">
                            <a:latin typeface="Cambria Math"/>
                          </a:rPr>
                          <m:t>𝐸</m:t>
                        </m:r>
                      </m:e>
                      <m:sub>
                        <m:r>
                          <a:rPr lang="en-US" i="1">
                            <a:latin typeface="Cambria Math"/>
                          </a:rPr>
                          <m:t>𝑁</m:t>
                        </m:r>
                      </m:sub>
                    </m:sSub>
                  </m:oMath>
                </a14:m>
                <a:r>
                  <a:rPr lang="en-US" dirty="0"/>
                  <a:t> and choosing a small cylinder as the </a:t>
                </a:r>
                <a:r>
                  <a:rPr lang="en-US" dirty="0" err="1"/>
                  <a:t>gaussian</a:t>
                </a:r>
                <a:r>
                  <a:rPr lang="en-US" dirty="0"/>
                  <a:t> surface. Let the height be </a:t>
                </a:r>
                <a14:m>
                  <m:oMath xmlns:m="http://schemas.openxmlformats.org/officeDocument/2006/math">
                    <m:r>
                      <a:rPr lang="en-US">
                        <a:latin typeface="Cambria Math"/>
                      </a:rPr>
                      <m:t>∆</m:t>
                    </m:r>
                    <m:r>
                      <m:rPr>
                        <m:sty m:val="p"/>
                      </m:rPr>
                      <a:rPr lang="en-US">
                        <a:latin typeface="Cambria Math"/>
                      </a:rPr>
                      <m:t>h</m:t>
                    </m:r>
                  </m:oMath>
                </a14:m>
                <a:r>
                  <a:rPr lang="en-US" dirty="0"/>
                  <a:t> and the area of the top and bottom faces be </a:t>
                </a:r>
                <a14:m>
                  <m:oMath xmlns:m="http://schemas.openxmlformats.org/officeDocument/2006/math">
                    <m:r>
                      <a:rPr lang="en-US">
                        <a:latin typeface="Cambria Math"/>
                      </a:rPr>
                      <m:t>∆</m:t>
                    </m:r>
                    <m:r>
                      <m:rPr>
                        <m:sty m:val="p"/>
                      </m:rPr>
                      <a:rPr lang="en-US">
                        <a:latin typeface="Cambria Math"/>
                      </a:rPr>
                      <m:t>S</m:t>
                    </m:r>
                  </m:oMath>
                </a14:m>
                <a:r>
                  <a:rPr lang="en-US" dirty="0"/>
                  <a:t>. Again we shall let </a:t>
                </a:r>
                <a14:m>
                  <m:oMath xmlns:m="http://schemas.openxmlformats.org/officeDocument/2006/math">
                    <m:r>
                      <a:rPr lang="en-US">
                        <a:latin typeface="Cambria Math"/>
                      </a:rPr>
                      <m:t>∆</m:t>
                    </m:r>
                    <m:r>
                      <m:rPr>
                        <m:sty m:val="p"/>
                      </m:rPr>
                      <a:rPr lang="en-US">
                        <a:latin typeface="Cambria Math"/>
                      </a:rPr>
                      <m:t>h</m:t>
                    </m:r>
                  </m:oMath>
                </a14:m>
                <a:r>
                  <a:rPr lang="en-US" dirty="0"/>
                  <a:t> approach zero. Using Gauss's law</a:t>
                </a:r>
                <a:r>
                  <a:rPr lang="en-US" dirty="0" smtClean="0"/>
                  <a:t>,</a:t>
                </a:r>
              </a:p>
              <a:p>
                <a:pPr marL="0" indent="0" algn="just" rtl="0">
                  <a:buNone/>
                </a:pPr>
                <a:r>
                  <a:rPr lang="en-US" dirty="0" smtClean="0"/>
                  <a:t>We </a:t>
                </a:r>
                <a:r>
                  <a:rPr lang="en-US" dirty="0"/>
                  <a:t>integrate over the three distinct surfaces,</a:t>
                </a:r>
              </a:p>
              <a:p>
                <a:pPr marL="0" indent="0" algn="just" rtl="0">
                  <a:buNone/>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US" i="1">
                              <a:latin typeface="Cambria Math"/>
                            </a:rPr>
                          </m:ctrlPr>
                        </m:naryPr>
                        <m:sub/>
                        <m:sup/>
                        <m:e>
                          <m:r>
                            <a:rPr lang="en-US" b="1" i="1">
                              <a:latin typeface="Cambria Math"/>
                            </a:rPr>
                            <m:t>𝐃</m:t>
                          </m:r>
                          <m:r>
                            <a:rPr lang="en-US">
                              <a:latin typeface="Cambria Math"/>
                            </a:rPr>
                            <m:t> .  </m:t>
                          </m:r>
                          <m:r>
                            <a:rPr lang="en-US" i="1">
                              <a:latin typeface="Cambria Math"/>
                            </a:rPr>
                            <m:t>𝑑</m:t>
                          </m:r>
                          <m:r>
                            <a:rPr lang="en-US" b="1" i="1">
                              <a:latin typeface="Cambria Math"/>
                            </a:rPr>
                            <m:t>𝐒</m:t>
                          </m:r>
                        </m:e>
                      </m:nary>
                      <m:r>
                        <a:rPr lang="en-US">
                          <a:latin typeface="Cambria Math"/>
                        </a:rPr>
                        <m:t>=</m:t>
                      </m:r>
                      <m:nary>
                        <m:naryPr>
                          <m:limLoc m:val="undOvr"/>
                          <m:ctrlPr>
                            <a:rPr lang="en-US" i="1">
                              <a:latin typeface="Cambria Math"/>
                            </a:rPr>
                          </m:ctrlPr>
                        </m:naryPr>
                        <m:sub>
                          <m:r>
                            <m:rPr>
                              <m:sty m:val="p"/>
                            </m:rPr>
                            <a:rPr lang="en-US">
                              <a:latin typeface="Cambria Math"/>
                            </a:rPr>
                            <m:t>top</m:t>
                          </m:r>
                        </m:sub>
                        <m:sup/>
                        <m:e>
                          <m:r>
                            <a:rPr lang="en-US">
                              <a:latin typeface="Cambria Math"/>
                            </a:rPr>
                            <m:t>+</m:t>
                          </m:r>
                        </m:e>
                      </m:nary>
                      <m:nary>
                        <m:naryPr>
                          <m:limLoc m:val="undOvr"/>
                          <m:ctrlPr>
                            <a:rPr lang="en-US" i="1">
                              <a:latin typeface="Cambria Math"/>
                            </a:rPr>
                          </m:ctrlPr>
                        </m:naryPr>
                        <m:sub>
                          <m:r>
                            <m:rPr>
                              <m:sty m:val="p"/>
                            </m:rPr>
                            <a:rPr lang="en-US">
                              <a:latin typeface="Cambria Math"/>
                            </a:rPr>
                            <m:t>bottom</m:t>
                          </m:r>
                        </m:sub>
                        <m:sup/>
                        <m:e>
                          <m:r>
                            <a:rPr lang="en-US">
                              <a:latin typeface="Cambria Math"/>
                            </a:rPr>
                            <m:t>+</m:t>
                          </m:r>
                        </m:e>
                      </m:nary>
                      <m:nary>
                        <m:naryPr>
                          <m:limLoc m:val="undOvr"/>
                          <m:ctrlPr>
                            <a:rPr lang="en-US" i="1">
                              <a:latin typeface="Cambria Math"/>
                            </a:rPr>
                          </m:ctrlPr>
                        </m:naryPr>
                        <m:sub>
                          <m:r>
                            <m:rPr>
                              <m:sty m:val="p"/>
                            </m:rPr>
                            <a:rPr lang="en-US">
                              <a:latin typeface="Cambria Math"/>
                            </a:rPr>
                            <m:t>side</m:t>
                          </m:r>
                        </m:sub>
                        <m:sup/>
                        <m:e>
                          <m:r>
                            <a:rPr lang="en-US">
                              <a:latin typeface="Cambria Math"/>
                            </a:rPr>
                            <m:t>=</m:t>
                          </m:r>
                        </m:e>
                      </m:nary>
                      <m:r>
                        <m:rPr>
                          <m:sty m:val="p"/>
                        </m:rPr>
                        <a:rPr lang="en-US">
                          <a:latin typeface="Cambria Math"/>
                        </a:rPr>
                        <m:t>Q</m:t>
                      </m:r>
                    </m:oMath>
                  </m:oMathPara>
                </a14:m>
                <a:endParaRPr lang="en-US" dirty="0"/>
              </a:p>
              <a:p>
                <a:pPr marL="0" indent="0" algn="just" rtl="0">
                  <a:buNone/>
                </a:pPr>
                <a:r>
                  <a:rPr lang="en-US" dirty="0"/>
                  <a:t>The last two are zero (for different reasons). Then</a:t>
                </a:r>
              </a:p>
              <a:p>
                <a:pPr marL="0" indent="0" algn="just" rtl="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𝐷</m:t>
                          </m:r>
                        </m:e>
                        <m:sub>
                          <m:r>
                            <a:rPr lang="en-US" i="1">
                              <a:latin typeface="Cambria Math"/>
                            </a:rPr>
                            <m:t>𝑛</m:t>
                          </m:r>
                        </m:sub>
                      </m:sSub>
                      <m:r>
                        <a:rPr lang="en-US">
                          <a:latin typeface="Cambria Math"/>
                        </a:rPr>
                        <m:t>∆</m:t>
                      </m:r>
                      <m:r>
                        <m:rPr>
                          <m:sty m:val="p"/>
                        </m:rPr>
                        <a:rPr lang="en-US">
                          <a:latin typeface="Cambria Math"/>
                        </a:rPr>
                        <m:t>S</m:t>
                      </m:r>
                      <m:r>
                        <a:rPr lang="en-US">
                          <a:latin typeface="Cambria Math"/>
                        </a:rPr>
                        <m:t>=</m:t>
                      </m:r>
                      <m:r>
                        <m:rPr>
                          <m:sty m:val="p"/>
                        </m:rPr>
                        <a:rPr lang="en-US">
                          <a:latin typeface="Cambria Math"/>
                        </a:rPr>
                        <m:t>Q</m:t>
                      </m:r>
                      <m:r>
                        <a:rPr lang="en-US">
                          <a:latin typeface="Cambria Math"/>
                        </a:rPr>
                        <m:t>=</m:t>
                      </m:r>
                      <m:sSub>
                        <m:sSubPr>
                          <m:ctrlPr>
                            <a:rPr lang="en-US" i="1">
                              <a:latin typeface="Cambria Math"/>
                            </a:rPr>
                          </m:ctrlPr>
                        </m:sSubPr>
                        <m:e>
                          <m:r>
                            <a:rPr lang="en-US" i="1">
                              <a:latin typeface="Cambria Math"/>
                            </a:rPr>
                            <m:t>𝜌</m:t>
                          </m:r>
                        </m:e>
                        <m:sub>
                          <m:r>
                            <a:rPr lang="en-US" i="1">
                              <a:latin typeface="Cambria Math"/>
                            </a:rPr>
                            <m:t>𝑆</m:t>
                          </m:r>
                        </m:sub>
                      </m:sSub>
                      <m:r>
                        <a:rPr lang="en-US">
                          <a:latin typeface="Cambria Math"/>
                        </a:rPr>
                        <m:t> ∆</m:t>
                      </m:r>
                      <m:r>
                        <m:rPr>
                          <m:sty m:val="p"/>
                        </m:rPr>
                        <a:rPr lang="en-US">
                          <a:latin typeface="Cambria Math"/>
                        </a:rPr>
                        <m:t>S</m:t>
                      </m:r>
                    </m:oMath>
                  </m:oMathPara>
                </a14:m>
                <a:endParaRPr lang="en-US" dirty="0"/>
              </a:p>
              <a:p>
                <a:pPr marL="0" indent="0" algn="just" rtl="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𝐷</m:t>
                          </m:r>
                        </m:e>
                        <m:sub>
                          <m:r>
                            <a:rPr lang="en-US" i="1">
                              <a:latin typeface="Cambria Math"/>
                            </a:rPr>
                            <m:t>𝑛</m:t>
                          </m:r>
                        </m:sub>
                      </m:sSub>
                      <m:r>
                        <a:rPr lang="en-US" i="1">
                          <a:latin typeface="Cambria Math"/>
                        </a:rPr>
                        <m:t>=</m:t>
                      </m:r>
                      <m:sSub>
                        <m:sSubPr>
                          <m:ctrlPr>
                            <a:rPr lang="en-US" i="1">
                              <a:latin typeface="Cambria Math"/>
                            </a:rPr>
                          </m:ctrlPr>
                        </m:sSubPr>
                        <m:e>
                          <m:r>
                            <a:rPr lang="en-US" i="1">
                              <a:latin typeface="Cambria Math"/>
                            </a:rPr>
                            <m:t>𝜌</m:t>
                          </m:r>
                        </m:e>
                        <m:sub>
                          <m:r>
                            <a:rPr lang="en-US" i="1">
                              <a:latin typeface="Cambria Math"/>
                            </a:rPr>
                            <m:t>𝑆</m:t>
                          </m:r>
                        </m:sub>
                      </m:sSub>
                    </m:oMath>
                  </m:oMathPara>
                </a14:m>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2284916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lstStyle/>
              <a:p>
                <a:pPr marL="0" marR="76200" indent="0" algn="just" rtl="0">
                  <a:lnSpc>
                    <a:spcPct val="150000"/>
                  </a:lnSpc>
                  <a:spcAft>
                    <a:spcPts val="0"/>
                  </a:spcAft>
                  <a:buNone/>
                </a:pPr>
                <a:r>
                  <a:rPr lang="en-US" dirty="0" smtClean="0">
                    <a:latin typeface="Times New Roman"/>
                    <a:ea typeface="Batang"/>
                    <a:cs typeface="Arial"/>
                  </a:rPr>
                  <a:t>These are the desired boundary conditions for the conductor- dielectric boundary in electrostatics,</a:t>
                </a:r>
              </a:p>
              <a:p>
                <a:pPr marL="0" marR="76200" indent="0" algn="just" rtl="0">
                  <a:lnSpc>
                    <a:spcPct val="150000"/>
                  </a:lnSpc>
                  <a:spcAft>
                    <a:spcPts val="0"/>
                  </a:spcAft>
                  <a:buNone/>
                </a:pPr>
                <a:endParaRPr lang="en-US" sz="2800" dirty="0">
                  <a:ea typeface="Calibri"/>
                  <a:cs typeface="Arial"/>
                </a:endParaRP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US" i="1">
                              <a:effectLst/>
                              <a:latin typeface="Cambria Math"/>
                              <a:ea typeface="Batang"/>
                              <a:cs typeface="Times New Roman"/>
                            </a:rPr>
                          </m:ctrlPr>
                        </m:sSubPr>
                        <m:e>
                          <m:r>
                            <a:rPr lang="en-US" i="1">
                              <a:effectLst/>
                              <a:latin typeface="Cambria Math"/>
                              <a:ea typeface="Batang"/>
                              <a:cs typeface="Times New Roman"/>
                            </a:rPr>
                            <m:t>𝐷</m:t>
                          </m:r>
                        </m:e>
                        <m:sub>
                          <m:r>
                            <a:rPr lang="en-US" i="1">
                              <a:effectLst/>
                              <a:latin typeface="Cambria Math"/>
                              <a:ea typeface="Batang"/>
                              <a:cs typeface="Times New Roman"/>
                            </a:rPr>
                            <m:t>𝑡</m:t>
                          </m:r>
                        </m:sub>
                      </m:sSub>
                      <m:r>
                        <a:rPr lang="en-US" i="1">
                          <a:effectLst/>
                          <a:latin typeface="Cambria Math"/>
                          <a:ea typeface="Batang"/>
                          <a:cs typeface="Times New Roman"/>
                        </a:rPr>
                        <m:t>=</m:t>
                      </m:r>
                      <m:sSub>
                        <m:sSubPr>
                          <m:ctrlPr>
                            <a:rPr lang="en-US" i="1">
                              <a:effectLst/>
                              <a:latin typeface="Cambria Math"/>
                              <a:ea typeface="Batang"/>
                              <a:cs typeface="Times New Roman"/>
                            </a:rPr>
                          </m:ctrlPr>
                        </m:sSubPr>
                        <m:e>
                          <m:r>
                            <a:rPr lang="en-US" i="1">
                              <a:effectLst/>
                              <a:latin typeface="Cambria Math"/>
                              <a:ea typeface="Batang"/>
                              <a:cs typeface="Times New Roman"/>
                            </a:rPr>
                            <m:t>𝜖</m:t>
                          </m:r>
                        </m:e>
                        <m:sub>
                          <m:r>
                            <a:rPr lang="en-US" i="1">
                              <a:effectLst/>
                              <a:latin typeface="Cambria Math"/>
                              <a:ea typeface="Batang"/>
                              <a:cs typeface="Times New Roman"/>
                            </a:rPr>
                            <m:t>𝑜</m:t>
                          </m:r>
                        </m:sub>
                      </m:sSub>
                      <m:sSub>
                        <m:sSubPr>
                          <m:ctrlPr>
                            <a:rPr lang="en-US" i="1">
                              <a:effectLst/>
                              <a:latin typeface="Cambria Math"/>
                              <a:ea typeface="Batang"/>
                              <a:cs typeface="Times New Roman"/>
                            </a:rPr>
                          </m:ctrlPr>
                        </m:sSubPr>
                        <m:e>
                          <m:r>
                            <a:rPr lang="en-US" i="1">
                              <a:effectLst/>
                              <a:latin typeface="Cambria Math"/>
                              <a:ea typeface="Batang"/>
                              <a:cs typeface="Times New Roman"/>
                            </a:rPr>
                            <m:t>𝜖</m:t>
                          </m:r>
                        </m:e>
                        <m:sub>
                          <m:r>
                            <a:rPr lang="en-US" i="1">
                              <a:effectLst/>
                              <a:latin typeface="Cambria Math"/>
                              <a:ea typeface="Batang"/>
                              <a:cs typeface="Times New Roman"/>
                            </a:rPr>
                            <m:t>𝑟</m:t>
                          </m:r>
                        </m:sub>
                      </m:sSub>
                      <m:sSub>
                        <m:sSubPr>
                          <m:ctrlPr>
                            <a:rPr lang="en-US" i="1">
                              <a:effectLst/>
                              <a:latin typeface="Cambria Math"/>
                              <a:ea typeface="Batang"/>
                              <a:cs typeface="Times New Roman"/>
                            </a:rPr>
                          </m:ctrlPr>
                        </m:sSubPr>
                        <m:e>
                          <m:r>
                            <a:rPr lang="en-US" i="1">
                              <a:effectLst/>
                              <a:latin typeface="Cambria Math"/>
                              <a:ea typeface="Batang"/>
                              <a:cs typeface="Times New Roman"/>
                            </a:rPr>
                            <m:t>𝐸</m:t>
                          </m:r>
                        </m:e>
                        <m:sub>
                          <m:r>
                            <a:rPr lang="en-US" i="1">
                              <a:effectLst/>
                              <a:latin typeface="Cambria Math"/>
                              <a:ea typeface="Batang"/>
                              <a:cs typeface="Times New Roman"/>
                            </a:rPr>
                            <m:t>𝑡</m:t>
                          </m:r>
                        </m:sub>
                      </m:sSub>
                      <m:r>
                        <a:rPr lang="en-US">
                          <a:effectLst/>
                          <a:latin typeface="Cambria Math"/>
                          <a:ea typeface="Batang"/>
                          <a:cs typeface="Times New Roman"/>
                        </a:rPr>
                        <m:t>=</m:t>
                      </m:r>
                      <m:r>
                        <a:rPr lang="en-US">
                          <a:effectLst/>
                          <a:latin typeface="Cambria Math"/>
                          <a:ea typeface="Batang"/>
                          <a:cs typeface="Times New Roman"/>
                        </a:rPr>
                        <m:t>0</m:t>
                      </m:r>
                    </m:oMath>
                  </m:oMathPara>
                </a14:m>
                <a:endParaRPr lang="en-US" b="0" i="0" dirty="0" smtClean="0">
                  <a:effectLst/>
                  <a:latin typeface="Cambria Math"/>
                  <a:ea typeface="Batang"/>
                  <a:cs typeface="Times New Roman"/>
                </a:endParaRPr>
              </a:p>
              <a:p>
                <a:pPr marL="0" indent="0">
                  <a:lnSpc>
                    <a:spcPct val="150000"/>
                  </a:lnSpc>
                  <a:buNone/>
                </a:pPr>
                <a14:m>
                  <m:oMathPara xmlns:m="http://schemas.openxmlformats.org/officeDocument/2006/math">
                    <m:oMathParaPr>
                      <m:jc m:val="centerGroup"/>
                    </m:oMathParaPr>
                    <m:oMath xmlns:m="http://schemas.openxmlformats.org/officeDocument/2006/math">
                      <m:r>
                        <m:rPr>
                          <m:sty m:val="p"/>
                        </m:rPr>
                        <a:rPr lang="en-US" b="0" i="0" smtClean="0">
                          <a:effectLst/>
                          <a:latin typeface="Cambria Math"/>
                          <a:ea typeface="Batang"/>
                          <a:cs typeface="Times New Roman"/>
                        </a:rPr>
                        <m:t>or</m:t>
                      </m:r>
                      <m:r>
                        <a:rPr lang="en-US" b="0" i="0" smtClean="0">
                          <a:effectLst/>
                          <a:latin typeface="Cambria Math"/>
                          <a:ea typeface="Batang"/>
                          <a:cs typeface="Times New Roman"/>
                        </a:rPr>
                        <m:t>       </m:t>
                      </m:r>
                    </m:oMath>
                  </m:oMathPara>
                </a14:m>
                <a:endParaRPr lang="en-US" b="0" i="0" dirty="0" smtClean="0">
                  <a:effectLst/>
                  <a:latin typeface="Cambria Math"/>
                  <a:ea typeface="Batang"/>
                  <a:cs typeface="Times New Roman"/>
                </a:endParaRP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𝐷</m:t>
                          </m:r>
                        </m:e>
                        <m:sub>
                          <m:r>
                            <a:rPr lang="en-US" i="1">
                              <a:latin typeface="Cambria Math"/>
                            </a:rPr>
                            <m:t>𝑛</m:t>
                          </m:r>
                        </m:sub>
                      </m:sSub>
                      <m:r>
                        <a:rPr lang="en-US" i="1">
                          <a:latin typeface="Cambria Math"/>
                        </a:rPr>
                        <m:t>=</m:t>
                      </m:r>
                      <m:sSub>
                        <m:sSubPr>
                          <m:ctrlPr>
                            <a:rPr lang="en-US" i="1">
                              <a:latin typeface="Cambria Math"/>
                            </a:rPr>
                          </m:ctrlPr>
                        </m:sSubPr>
                        <m:e>
                          <m:r>
                            <a:rPr lang="en-US" i="1">
                              <a:latin typeface="Cambria Math"/>
                            </a:rPr>
                            <m:t>𝜖</m:t>
                          </m:r>
                        </m:e>
                        <m:sub>
                          <m:r>
                            <a:rPr lang="en-US" i="1">
                              <a:latin typeface="Cambria Math"/>
                            </a:rPr>
                            <m:t>𝑜</m:t>
                          </m:r>
                        </m:sub>
                      </m:sSub>
                      <m:sSub>
                        <m:sSubPr>
                          <m:ctrlPr>
                            <a:rPr lang="en-US" i="1">
                              <a:latin typeface="Cambria Math"/>
                            </a:rPr>
                          </m:ctrlPr>
                        </m:sSubPr>
                        <m:e>
                          <m:r>
                            <a:rPr lang="en-US" i="1">
                              <a:latin typeface="Cambria Math"/>
                            </a:rPr>
                            <m:t>𝜖</m:t>
                          </m:r>
                        </m:e>
                        <m:sub>
                          <m:r>
                            <a:rPr lang="en-US" i="1">
                              <a:latin typeface="Cambria Math"/>
                            </a:rPr>
                            <m:t>𝑟</m:t>
                          </m:r>
                        </m:sub>
                      </m:sSub>
                      <m:sSub>
                        <m:sSubPr>
                          <m:ctrlPr>
                            <a:rPr lang="en-US" i="1">
                              <a:latin typeface="Cambria Math"/>
                            </a:rPr>
                          </m:ctrlPr>
                        </m:sSubPr>
                        <m:e>
                          <m:r>
                            <a:rPr lang="en-US" i="1">
                              <a:latin typeface="Cambria Math"/>
                            </a:rPr>
                            <m:t>𝐸</m:t>
                          </m:r>
                        </m:e>
                        <m:sub>
                          <m:r>
                            <a:rPr lang="en-US" i="1">
                              <a:latin typeface="Cambria Math"/>
                            </a:rPr>
                            <m:t>𝑛</m:t>
                          </m:r>
                        </m:sub>
                      </m:sSub>
                      <m:r>
                        <a:rPr lang="en-US" i="1">
                          <a:latin typeface="Cambria Math"/>
                        </a:rPr>
                        <m:t>=</m:t>
                      </m:r>
                      <m:sSub>
                        <m:sSubPr>
                          <m:ctrlPr>
                            <a:rPr lang="en-US" i="1">
                              <a:latin typeface="Cambria Math"/>
                            </a:rPr>
                          </m:ctrlPr>
                        </m:sSubPr>
                        <m:e>
                          <m:r>
                            <a:rPr lang="en-US" i="1">
                              <a:latin typeface="Cambria Math"/>
                            </a:rPr>
                            <m:t>𝜌</m:t>
                          </m:r>
                        </m:e>
                        <m:sub>
                          <m:r>
                            <a:rPr lang="en-US" i="1">
                              <a:latin typeface="Cambria Math"/>
                            </a:rPr>
                            <m:t>𝑆</m:t>
                          </m:r>
                        </m:sub>
                      </m:sSub>
                    </m:oMath>
                  </m:oMathPara>
                </a14:m>
                <a:endParaRPr lang="en-US" dirty="0" smtClean="0"/>
              </a:p>
              <a:p>
                <a:pPr marL="0" indent="0" algn="l">
                  <a:buNone/>
                </a:pPr>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1607739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fontScale="77500" lnSpcReduction="20000"/>
              </a:bodyPr>
              <a:lstStyle/>
              <a:p>
                <a:pPr marL="0" marR="12700" indent="0" algn="just" rtl="0">
                  <a:lnSpc>
                    <a:spcPct val="150000"/>
                  </a:lnSpc>
                  <a:spcAft>
                    <a:spcPts val="0"/>
                  </a:spcAft>
                  <a:buNone/>
                </a:pPr>
                <a:r>
                  <a:rPr lang="en-US" sz="3600" dirty="0">
                    <a:solidFill>
                      <a:srgbClr val="FF0000"/>
                    </a:solidFill>
                    <a:latin typeface="Times New Roman"/>
                    <a:ea typeface="Batang"/>
                    <a:cs typeface="Arial"/>
                  </a:rPr>
                  <a:t>Notes:</a:t>
                </a:r>
                <a:endParaRPr lang="en-US" sz="2800" dirty="0">
                  <a:ea typeface="Calibri"/>
                  <a:cs typeface="Arial"/>
                </a:endParaRPr>
              </a:p>
              <a:p>
                <a:pPr marR="12700" lvl="0" algn="just" rtl="0">
                  <a:lnSpc>
                    <a:spcPct val="150000"/>
                  </a:lnSpc>
                  <a:buFont typeface="Symbol"/>
                  <a:buChar char=""/>
                </a:pPr>
                <a:r>
                  <a:rPr lang="en-US" dirty="0">
                    <a:effectLst/>
                    <a:latin typeface="Times New Roman"/>
                    <a:ea typeface="Batang"/>
                    <a:cs typeface="Arial"/>
                  </a:rPr>
                  <a:t>The electric flux leaves the conductor in a direction normal to the surface, </a:t>
                </a:r>
                <a:endParaRPr lang="en-US" sz="2800" dirty="0">
                  <a:ea typeface="Calibri"/>
                  <a:cs typeface="Arial"/>
                </a:endParaRPr>
              </a:p>
              <a:p>
                <a:pPr marR="12700" lvl="0" algn="just" rtl="0">
                  <a:lnSpc>
                    <a:spcPct val="150000"/>
                  </a:lnSpc>
                  <a:buFont typeface="Symbol"/>
                  <a:buChar char=""/>
                </a:pPr>
                <a:r>
                  <a:rPr lang="en-US" dirty="0">
                    <a:effectLst/>
                    <a:latin typeface="Times New Roman"/>
                    <a:ea typeface="Batang"/>
                    <a:cs typeface="Arial"/>
                  </a:rPr>
                  <a:t>The value of the electric flux density numerically equal to the surface charge density.</a:t>
                </a:r>
                <a:endParaRPr lang="en-US" sz="2800" dirty="0">
                  <a:ea typeface="Calibri"/>
                  <a:cs typeface="Arial"/>
                </a:endParaRPr>
              </a:p>
              <a:p>
                <a:pPr marL="0" marR="12700" indent="0" algn="just" rtl="0">
                  <a:lnSpc>
                    <a:spcPct val="150000"/>
                  </a:lnSpc>
                  <a:spcAft>
                    <a:spcPts val="0"/>
                  </a:spcAft>
                  <a:buNone/>
                </a:pPr>
                <a:r>
                  <a:rPr lang="en-US" sz="3600" dirty="0">
                    <a:solidFill>
                      <a:srgbClr val="FF0000"/>
                    </a:solidFill>
                    <a:effectLst/>
                    <a:latin typeface="Times New Roman"/>
                    <a:ea typeface="Batang"/>
                    <a:cs typeface="Arial"/>
                  </a:rPr>
                  <a:t>The principles which apply to conductors in electrostatic fields, we may state that:</a:t>
                </a:r>
                <a:endParaRPr lang="en-US" sz="2800" dirty="0">
                  <a:ea typeface="Calibri"/>
                  <a:cs typeface="Arial"/>
                </a:endParaRPr>
              </a:p>
              <a:p>
                <a:pPr marR="12700" lvl="0" algn="just" rtl="0">
                  <a:lnSpc>
                    <a:spcPct val="150000"/>
                  </a:lnSpc>
                  <a:spcAft>
                    <a:spcPts val="1500"/>
                  </a:spcAft>
                  <a:buFont typeface="+mj-lt"/>
                  <a:buAutoNum type="arabicPeriod"/>
                </a:pPr>
                <a:r>
                  <a:rPr lang="en-US" dirty="0">
                    <a:effectLst/>
                    <a:latin typeface="Times New Roman"/>
                    <a:ea typeface="Batang"/>
                    <a:cs typeface="Arial"/>
                  </a:rPr>
                  <a:t>The static electric field intensity inside a conductor is zero.</a:t>
                </a:r>
                <a:endParaRPr lang="en-US" sz="2800" dirty="0">
                  <a:ea typeface="Calibri"/>
                  <a:cs typeface="Arial"/>
                </a:endParaRPr>
              </a:p>
              <a:p>
                <a:pPr lvl="0" algn="just" rtl="0">
                  <a:lnSpc>
                    <a:spcPct val="150000"/>
                  </a:lnSpc>
                  <a:spcBef>
                    <a:spcPts val="1500"/>
                  </a:spcBef>
                  <a:spcAft>
                    <a:spcPts val="600"/>
                  </a:spcAft>
                  <a:buFont typeface="+mj-lt"/>
                  <a:buAutoNum type="arabicPeriod"/>
                  <a:tabLst>
                    <a:tab pos="259080" algn="l"/>
                  </a:tabLst>
                </a:pPr>
                <a:r>
                  <a:rPr lang="en-US" dirty="0">
                    <a:effectLst/>
                    <a:latin typeface="Times New Roman"/>
                    <a:ea typeface="Batang"/>
                    <a:cs typeface="Arial"/>
                  </a:rPr>
                  <a:t>The static electric field intensity at the surface of a conductor is everywhere directed normal to that surface.</a:t>
                </a:r>
                <a:endParaRPr lang="en-US" sz="2800" dirty="0">
                  <a:ea typeface="Calibri"/>
                  <a:cs typeface="Arial"/>
                </a:endParaRPr>
              </a:p>
              <a:p>
                <a:pPr marL="0" indent="0" algn="l">
                  <a:buNone/>
                </a:pPr>
                <a:r>
                  <a:rPr lang="en-US" dirty="0" smtClean="0">
                    <a:effectLst/>
                    <a:latin typeface="Times New Roman"/>
                    <a:ea typeface="Batang"/>
                  </a:rPr>
                  <a:t>3. The </a:t>
                </a:r>
                <a:r>
                  <a:rPr lang="en-US" dirty="0">
                    <a:effectLst/>
                    <a:latin typeface="Times New Roman"/>
                    <a:ea typeface="Batang"/>
                  </a:rPr>
                  <a:t>conductor surface is an equipotential surface (when  </a:t>
                </a:r>
                <a14:m>
                  <m:oMath xmlns:m="http://schemas.openxmlformats.org/officeDocument/2006/math">
                    <m:sSub>
                      <m:sSubPr>
                        <m:ctrlPr>
                          <a:rPr lang="en-US" i="1">
                            <a:effectLst/>
                            <a:latin typeface="Cambria Math"/>
                            <a:ea typeface="Batang"/>
                            <a:cs typeface="Times New Roman"/>
                          </a:rPr>
                        </m:ctrlPr>
                      </m:sSubPr>
                      <m:e>
                        <m:r>
                          <a:rPr lang="en-US" i="1">
                            <a:effectLst/>
                            <a:latin typeface="Cambria Math"/>
                            <a:ea typeface="Batang"/>
                            <a:cs typeface="Times New Roman"/>
                          </a:rPr>
                          <m:t>𝐸</m:t>
                        </m:r>
                      </m:e>
                      <m:sub>
                        <m:r>
                          <a:rPr lang="en-US" i="1">
                            <a:effectLst/>
                            <a:latin typeface="Cambria Math"/>
                            <a:ea typeface="Batang"/>
                            <a:cs typeface="Times New Roman"/>
                          </a:rPr>
                          <m:t>𝑡</m:t>
                        </m:r>
                      </m:sub>
                    </m:sSub>
                    <m:r>
                      <a:rPr lang="en-US">
                        <a:effectLst/>
                        <a:latin typeface="Cambria Math"/>
                        <a:ea typeface="Batang"/>
                        <a:cs typeface="Times New Roman"/>
                      </a:rPr>
                      <m:t>=</m:t>
                    </m:r>
                    <m:r>
                      <a:rPr lang="en-US">
                        <a:effectLst/>
                        <a:latin typeface="Cambria Math"/>
                        <a:ea typeface="Batang"/>
                        <a:cs typeface="Times New Roman"/>
                      </a:rPr>
                      <m:t>0</m:t>
                    </m:r>
                  </m:oMath>
                </a14:m>
                <a:r>
                  <a:rPr lang="en-US" dirty="0">
                    <a:effectLst/>
                    <a:latin typeface="Times New Roman"/>
                    <a:ea typeface="Batang"/>
                  </a:rPr>
                  <a:t>).</a:t>
                </a:r>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333" r="-1200"/>
                </a:stretch>
              </a:blipFill>
            </p:spPr>
            <p:txBody>
              <a:bodyPr/>
              <a:lstStyle/>
              <a:p>
                <a:r>
                  <a:rPr lang="ar-IQ">
                    <a:noFill/>
                  </a:rPr>
                  <a:t> </a:t>
                </a:r>
              </a:p>
            </p:txBody>
          </p:sp>
        </mc:Fallback>
      </mc:AlternateContent>
    </p:spTree>
    <p:extLst>
      <p:ext uri="{BB962C8B-B14F-4D97-AF65-F5344CB8AC3E}">
        <p14:creationId xmlns:p14="http://schemas.microsoft.com/office/powerpoint/2010/main" val="3555939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p:spPr>
        <p:style>
          <a:lnRef idx="1">
            <a:schemeClr val="accent3"/>
          </a:lnRef>
          <a:fillRef idx="2">
            <a:schemeClr val="accent3"/>
          </a:fillRef>
          <a:effectRef idx="1">
            <a:schemeClr val="accent3"/>
          </a:effectRef>
          <a:fontRef idx="minor">
            <a:schemeClr val="dk1"/>
          </a:fontRef>
        </p:style>
        <p:txBody>
          <a:bodyPr>
            <a:noAutofit/>
          </a:bodyPr>
          <a:lstStyle/>
          <a:p>
            <a:pPr marL="12700" marR="12700" rtl="0">
              <a:lnSpc>
                <a:spcPct val="150000"/>
              </a:lnSpc>
              <a:spcAft>
                <a:spcPts val="0"/>
              </a:spcAft>
            </a:pPr>
            <a:r>
              <a:rPr lang="en-US" sz="2800" dirty="0" smtClean="0">
                <a:solidFill>
                  <a:srgbClr val="FF0000"/>
                </a:solidFill>
                <a:latin typeface="Times New Roman"/>
                <a:ea typeface="Calibri"/>
                <a:cs typeface="Arial"/>
              </a:rPr>
              <a:t>C. </a:t>
            </a:r>
            <a:r>
              <a:rPr lang="en-US" sz="2800" dirty="0" smtClean="0">
                <a:solidFill>
                  <a:srgbClr val="FF0000"/>
                </a:solidFill>
                <a:latin typeface="Times New Roman"/>
                <a:ea typeface="Times New Roman"/>
                <a:cs typeface="Arial"/>
              </a:rPr>
              <a:t>CONDUCTOR-FREE </a:t>
            </a:r>
            <a:r>
              <a:rPr lang="en-US" sz="2800" dirty="0">
                <a:solidFill>
                  <a:srgbClr val="FF0000"/>
                </a:solidFill>
                <a:latin typeface="Times New Roman"/>
                <a:ea typeface="Times New Roman"/>
                <a:cs typeface="Arial"/>
              </a:rPr>
              <a:t>SPACE BOUNDARY CONDITIONS</a:t>
            </a:r>
            <a:r>
              <a:rPr lang="en-US" sz="2800" dirty="0" smtClean="0">
                <a:solidFill>
                  <a:srgbClr val="FF0000"/>
                </a:solidFill>
                <a:latin typeface="Times New Roman"/>
                <a:ea typeface="Times New Roman"/>
                <a:cs typeface="Arial"/>
              </a:rPr>
              <a:t>:</a:t>
            </a:r>
            <a:endParaRPr lang="ar-IQ"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052736"/>
                <a:ext cx="9144000" cy="5805264"/>
              </a:xfrm>
            </p:spPr>
            <p:txBody>
              <a:bodyPr>
                <a:normAutofit/>
              </a:bodyPr>
              <a:lstStyle/>
              <a:p>
                <a:pPr marL="0" indent="0" algn="just" rtl="0">
                  <a:buNone/>
                </a:pPr>
                <a:r>
                  <a:rPr lang="en-US" dirty="0" smtClean="0"/>
                  <a:t>This is a special case of the conductor-dielectric conditions and is illustrated in Figure (5.9). The boundary conditions at the interface between a conductor and free space can be obtained from equation (5.40) by replacing </a:t>
                </a:r>
                <a14:m>
                  <m:oMath xmlns:m="http://schemas.openxmlformats.org/officeDocument/2006/math">
                    <m:sSub>
                      <m:sSubPr>
                        <m:ctrlPr>
                          <a:rPr lang="en-US" i="1">
                            <a:latin typeface="Cambria Math"/>
                          </a:rPr>
                        </m:ctrlPr>
                      </m:sSubPr>
                      <m:e>
                        <m:r>
                          <a:rPr lang="en-US" i="1">
                            <a:latin typeface="Cambria Math"/>
                          </a:rPr>
                          <m:t>𝜖</m:t>
                        </m:r>
                      </m:e>
                      <m:sub>
                        <m:r>
                          <a:rPr lang="en-US" i="1">
                            <a:latin typeface="Cambria Math"/>
                          </a:rPr>
                          <m:t>𝑟</m:t>
                        </m:r>
                      </m:sub>
                    </m:sSub>
                  </m:oMath>
                </a14:m>
                <a:r>
                  <a:rPr lang="en-US" i="1" dirty="0"/>
                  <a:t> </a:t>
                </a:r>
                <a:r>
                  <a:rPr lang="en-US" dirty="0"/>
                  <a:t>by 1 (because free space may be regarded as a special dielectric for which </a:t>
                </a:r>
                <a14:m>
                  <m:oMath xmlns:m="http://schemas.openxmlformats.org/officeDocument/2006/math">
                    <m:sSub>
                      <m:sSubPr>
                        <m:ctrlPr>
                          <a:rPr lang="en-US" i="1">
                            <a:latin typeface="Cambria Math"/>
                          </a:rPr>
                        </m:ctrlPr>
                      </m:sSubPr>
                      <m:e>
                        <m:r>
                          <a:rPr lang="en-US" i="1">
                            <a:latin typeface="Cambria Math"/>
                          </a:rPr>
                          <m:t>𝜖</m:t>
                        </m:r>
                      </m:e>
                      <m:sub>
                        <m:r>
                          <a:rPr lang="en-US" i="1">
                            <a:latin typeface="Cambria Math"/>
                          </a:rPr>
                          <m:t>𝑟</m:t>
                        </m:r>
                      </m:sub>
                    </m:sSub>
                    <m:r>
                      <a:rPr lang="en-US" i="1">
                        <a:latin typeface="Cambria Math"/>
                      </a:rPr>
                      <m:t>=</m:t>
                    </m:r>
                    <m:r>
                      <a:rPr lang="en-US" i="1">
                        <a:latin typeface="Cambria Math"/>
                      </a:rPr>
                      <m:t>1</m:t>
                    </m:r>
                  </m:oMath>
                </a14:m>
                <a:r>
                  <a:rPr lang="en-US" dirty="0"/>
                  <a:t>). We expect the electric field E to be external to the conductor and normal to its surface. Thus the boundary conditions are</a:t>
                </a:r>
                <a:r>
                  <a:rPr lang="en-US" dirty="0" smtClean="0"/>
                  <a:t>:</a:t>
                </a:r>
              </a:p>
              <a:p>
                <a:pPr marL="0" indent="0" algn="just" rtl="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𝐷</m:t>
                          </m:r>
                        </m:e>
                        <m:sub>
                          <m:r>
                            <a:rPr lang="en-US" i="1">
                              <a:latin typeface="Cambria Math"/>
                            </a:rPr>
                            <m:t>𝑡</m:t>
                          </m:r>
                        </m:sub>
                      </m:sSub>
                      <m:r>
                        <a:rPr lang="en-US" i="1">
                          <a:latin typeface="Cambria Math"/>
                        </a:rPr>
                        <m:t>=</m:t>
                      </m:r>
                      <m:sSub>
                        <m:sSubPr>
                          <m:ctrlPr>
                            <a:rPr lang="en-US" i="1">
                              <a:latin typeface="Cambria Math"/>
                            </a:rPr>
                          </m:ctrlPr>
                        </m:sSubPr>
                        <m:e>
                          <m:r>
                            <a:rPr lang="en-US" i="1">
                              <a:latin typeface="Cambria Math"/>
                            </a:rPr>
                            <m:t>𝜖</m:t>
                          </m:r>
                        </m:e>
                        <m:sub>
                          <m:r>
                            <a:rPr lang="en-US" i="1">
                              <a:latin typeface="Cambria Math"/>
                            </a:rPr>
                            <m:t>𝑜</m:t>
                          </m:r>
                        </m:sub>
                      </m:sSub>
                      <m:sSub>
                        <m:sSubPr>
                          <m:ctrlPr>
                            <a:rPr lang="en-US" i="1">
                              <a:latin typeface="Cambria Math"/>
                            </a:rPr>
                          </m:ctrlPr>
                        </m:sSubPr>
                        <m:e>
                          <m:r>
                            <a:rPr lang="en-US" i="1">
                              <a:latin typeface="Cambria Math"/>
                            </a:rPr>
                            <m:t>𝐸</m:t>
                          </m:r>
                        </m:e>
                        <m:sub>
                          <m:r>
                            <a:rPr lang="en-US" i="1">
                              <a:latin typeface="Cambria Math"/>
                            </a:rPr>
                            <m:t>𝑡</m:t>
                          </m:r>
                        </m:sub>
                      </m:sSub>
                      <m:r>
                        <a:rPr lang="en-US">
                          <a:latin typeface="Cambria Math"/>
                        </a:rPr>
                        <m:t>=</m:t>
                      </m:r>
                      <m:r>
                        <a:rPr lang="en-US">
                          <a:latin typeface="Cambria Math"/>
                        </a:rPr>
                        <m:t>0</m:t>
                      </m:r>
                      <m:r>
                        <a:rPr lang="en-US" b="0" i="0" smtClean="0">
                          <a:latin typeface="Cambria Math"/>
                        </a:rPr>
                        <m:t>       </m:t>
                      </m:r>
                      <m:r>
                        <m:rPr>
                          <m:sty m:val="p"/>
                        </m:rPr>
                        <a:rPr lang="en-US" b="0" i="0" smtClean="0">
                          <a:latin typeface="Cambria Math"/>
                        </a:rPr>
                        <m:t>or</m:t>
                      </m:r>
                      <m:r>
                        <a:rPr lang="en-US" b="0" i="0" smtClean="0">
                          <a:latin typeface="Cambria Math"/>
                        </a:rPr>
                        <m:t>          </m:t>
                      </m:r>
                      <m:sSub>
                        <m:sSubPr>
                          <m:ctrlPr>
                            <a:rPr lang="en-US" i="1">
                              <a:latin typeface="Cambria Math"/>
                            </a:rPr>
                          </m:ctrlPr>
                        </m:sSubPr>
                        <m:e>
                          <m:r>
                            <a:rPr lang="en-US" i="1">
                              <a:latin typeface="Cambria Math"/>
                            </a:rPr>
                            <m:t>𝐷</m:t>
                          </m:r>
                        </m:e>
                        <m:sub>
                          <m:r>
                            <a:rPr lang="en-US" i="1">
                              <a:latin typeface="Cambria Math"/>
                            </a:rPr>
                            <m:t>𝑛</m:t>
                          </m:r>
                        </m:sub>
                      </m:sSub>
                      <m:r>
                        <a:rPr lang="en-US" i="1">
                          <a:latin typeface="Cambria Math"/>
                        </a:rPr>
                        <m:t>=</m:t>
                      </m:r>
                      <m:sSub>
                        <m:sSubPr>
                          <m:ctrlPr>
                            <a:rPr lang="en-US" i="1">
                              <a:latin typeface="Cambria Math"/>
                            </a:rPr>
                          </m:ctrlPr>
                        </m:sSubPr>
                        <m:e>
                          <m:r>
                            <a:rPr lang="en-US" i="1">
                              <a:latin typeface="Cambria Math"/>
                            </a:rPr>
                            <m:t>𝜖</m:t>
                          </m:r>
                        </m:e>
                        <m:sub>
                          <m:r>
                            <a:rPr lang="en-US" i="1">
                              <a:latin typeface="Cambria Math"/>
                            </a:rPr>
                            <m:t>𝑜</m:t>
                          </m:r>
                        </m:sub>
                      </m:sSub>
                      <m:sSub>
                        <m:sSubPr>
                          <m:ctrlPr>
                            <a:rPr lang="en-US" i="1">
                              <a:latin typeface="Cambria Math"/>
                            </a:rPr>
                          </m:ctrlPr>
                        </m:sSubPr>
                        <m:e>
                          <m:r>
                            <a:rPr lang="en-US" i="1">
                              <a:latin typeface="Cambria Math"/>
                            </a:rPr>
                            <m:t>𝐸</m:t>
                          </m:r>
                        </m:e>
                        <m:sub>
                          <m:r>
                            <a:rPr lang="en-US" i="1">
                              <a:latin typeface="Cambria Math"/>
                            </a:rPr>
                            <m:t>𝑛</m:t>
                          </m:r>
                        </m:sub>
                      </m:sSub>
                      <m:r>
                        <a:rPr lang="en-US" i="1">
                          <a:latin typeface="Cambria Math"/>
                        </a:rPr>
                        <m:t>=</m:t>
                      </m:r>
                      <m:sSub>
                        <m:sSubPr>
                          <m:ctrlPr>
                            <a:rPr lang="en-US" i="1">
                              <a:latin typeface="Cambria Math"/>
                            </a:rPr>
                          </m:ctrlPr>
                        </m:sSubPr>
                        <m:e>
                          <m:r>
                            <a:rPr lang="en-US" i="1">
                              <a:latin typeface="Cambria Math"/>
                            </a:rPr>
                            <m:t>𝜌</m:t>
                          </m:r>
                        </m:e>
                        <m:sub>
                          <m:r>
                            <a:rPr lang="en-US" i="1">
                              <a:latin typeface="Cambria Math"/>
                            </a:rPr>
                            <m:t>𝑆</m:t>
                          </m:r>
                        </m:sub>
                      </m:sSub>
                    </m:oMath>
                  </m:oMathPara>
                </a14:m>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052736"/>
                <a:ext cx="9144000" cy="5805264"/>
              </a:xfrm>
              <a:blipFill rotWithShape="1">
                <a:blip r:embed="rId2"/>
                <a:stretch>
                  <a:fillRect l="-1667" t="-1366" r="-1667"/>
                </a:stretch>
              </a:blipFill>
            </p:spPr>
            <p:txBody>
              <a:bodyPr/>
              <a:lstStyle/>
              <a:p>
                <a:r>
                  <a:rPr lang="ar-IQ">
                    <a:noFill/>
                  </a:rPr>
                  <a:t> </a:t>
                </a:r>
              </a:p>
            </p:txBody>
          </p:sp>
        </mc:Fallback>
      </mc:AlternateContent>
    </p:spTree>
    <p:extLst>
      <p:ext uri="{BB962C8B-B14F-4D97-AF65-F5344CB8AC3E}">
        <p14:creationId xmlns:p14="http://schemas.microsoft.com/office/powerpoint/2010/main" val="2447207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_marsa\Desktop\Captu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7971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226742"/>
            <a:ext cx="9144000" cy="65864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rtl="0">
              <a:lnSpc>
                <a:spcPct val="115000"/>
              </a:lnSpc>
              <a:spcAft>
                <a:spcPts val="0"/>
              </a:spcAft>
            </a:pPr>
            <a:r>
              <a:rPr lang="en-US" sz="3200" dirty="0">
                <a:latin typeface="Times New Roman"/>
                <a:ea typeface="Calibri"/>
                <a:cs typeface="Arial"/>
              </a:rPr>
              <a:t>Fig. 5.9 Conductor-free space boundary.</a:t>
            </a:r>
            <a:endParaRPr lang="en-US" sz="3200" dirty="0">
              <a:ea typeface="Calibri"/>
              <a:cs typeface="Arial"/>
            </a:endParaRPr>
          </a:p>
        </p:txBody>
      </p:sp>
    </p:spTree>
    <p:extLst>
      <p:ext uri="{BB962C8B-B14F-4D97-AF65-F5344CB8AC3E}">
        <p14:creationId xmlns:p14="http://schemas.microsoft.com/office/powerpoint/2010/main" val="2680756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ar-IQ" dirty="0"/>
          </a:p>
        </p:txBody>
      </p:sp>
      <p:sp>
        <p:nvSpPr>
          <p:cNvPr id="4" name="Rectangle 3"/>
          <p:cNvSpPr/>
          <p:nvPr/>
        </p:nvSpPr>
        <p:spPr>
          <a:xfrm>
            <a:off x="0" y="0"/>
            <a:ext cx="9144000" cy="6858000"/>
          </a:xfrm>
          <a:prstGeom prst="rect">
            <a:avLst/>
          </a:prstGeom>
          <a:solidFill>
            <a:schemeClr val="bg2">
              <a:lumMod val="90000"/>
            </a:schemeClr>
          </a:solidFill>
        </p:spPr>
        <p:style>
          <a:lnRef idx="1">
            <a:schemeClr val="accent3"/>
          </a:lnRef>
          <a:fillRef idx="2">
            <a:schemeClr val="accent3"/>
          </a:fillRef>
          <a:effectRef idx="1">
            <a:schemeClr val="accent3"/>
          </a:effectRef>
          <a:fontRef idx="minor">
            <a:schemeClr val="dk1"/>
          </a:fontRef>
        </p:style>
        <p:txBody>
          <a:bodyPr rtlCol="1" anchor="ctr"/>
          <a:lstStyle/>
          <a:p>
            <a:pPr marL="342900" marR="12700" lvl="0" indent="-342900" algn="just" rtl="0">
              <a:lnSpc>
                <a:spcPct val="150000"/>
              </a:lnSpc>
              <a:spcAft>
                <a:spcPts val="1000"/>
              </a:spcAft>
              <a:buFont typeface="Symbol"/>
              <a:buChar char=""/>
            </a:pPr>
            <a:endParaRPr lang="en-US" sz="2400" dirty="0" smtClean="0">
              <a:effectLst/>
              <a:latin typeface="Times New Roman"/>
              <a:ea typeface="Batang"/>
              <a:cs typeface="Arial"/>
            </a:endParaRPr>
          </a:p>
          <a:p>
            <a:pPr marL="342900" marR="12700" lvl="0" indent="-342900" algn="just" rtl="0">
              <a:lnSpc>
                <a:spcPct val="150000"/>
              </a:lnSpc>
              <a:spcAft>
                <a:spcPts val="1000"/>
              </a:spcAft>
              <a:buFont typeface="Symbol"/>
              <a:buChar char=""/>
            </a:pPr>
            <a:r>
              <a:rPr lang="en-US" sz="3200" dirty="0" smtClean="0">
                <a:effectLst/>
                <a:latin typeface="Times New Roman"/>
                <a:ea typeface="Batang"/>
                <a:cs typeface="Arial"/>
              </a:rPr>
              <a:t>The electric field intensity within the conductor is zero (zero charge density). </a:t>
            </a:r>
            <a:endParaRPr lang="en-US" sz="3200" dirty="0">
              <a:ea typeface="Calibri"/>
              <a:cs typeface="Arial"/>
            </a:endParaRPr>
          </a:p>
          <a:p>
            <a:pPr marL="342900" marR="12700" lvl="0" indent="-342900" algn="just" rtl="0">
              <a:lnSpc>
                <a:spcPct val="150000"/>
              </a:lnSpc>
              <a:spcAft>
                <a:spcPts val="0"/>
              </a:spcAft>
              <a:buFont typeface="Symbol"/>
              <a:buChar char=""/>
            </a:pPr>
            <a:r>
              <a:rPr lang="en-US" sz="3200" dirty="0" smtClean="0">
                <a:effectLst/>
                <a:latin typeface="Times New Roman"/>
                <a:ea typeface="Batang"/>
                <a:cs typeface="Arial"/>
              </a:rPr>
              <a:t>Charge may appear on the conductor surface as a surface charge density. </a:t>
            </a:r>
            <a:endParaRPr lang="en-US" sz="3200" dirty="0">
              <a:ea typeface="Calibri"/>
              <a:cs typeface="Arial"/>
            </a:endParaRPr>
          </a:p>
          <a:p>
            <a:pPr algn="just" rtl="0"/>
            <a:r>
              <a:rPr lang="en-US" sz="3200" dirty="0" smtClean="0">
                <a:effectLst/>
                <a:latin typeface="Times New Roman"/>
                <a:ea typeface="Batang"/>
              </a:rPr>
              <a:t>If an electric field were present, then conduction electrons would move and produce a current, thus leading to a </a:t>
            </a:r>
            <a:r>
              <a:rPr lang="en-US" sz="3200" dirty="0" err="1" smtClean="0">
                <a:effectLst/>
                <a:latin typeface="Times New Roman"/>
                <a:ea typeface="Batang"/>
              </a:rPr>
              <a:t>nonstatic</a:t>
            </a:r>
            <a:r>
              <a:rPr lang="en-US" sz="3200" dirty="0" smtClean="0">
                <a:effectLst/>
                <a:latin typeface="Times New Roman"/>
                <a:ea typeface="Batang"/>
              </a:rPr>
              <a:t> condition.</a:t>
            </a:r>
            <a:endParaRPr lang="ar-IQ" sz="3200" dirty="0"/>
          </a:p>
        </p:txBody>
      </p:sp>
      <p:sp>
        <p:nvSpPr>
          <p:cNvPr id="5" name="Rounded Rectangle 4"/>
          <p:cNvSpPr/>
          <p:nvPr/>
        </p:nvSpPr>
        <p:spPr>
          <a:xfrm>
            <a:off x="0" y="0"/>
            <a:ext cx="9144000" cy="980728"/>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marL="12700" marR="12700" lvl="0" algn="ctr" rtl="0">
              <a:lnSpc>
                <a:spcPct val="150000"/>
              </a:lnSpc>
              <a:spcBef>
                <a:spcPts val="1200"/>
              </a:spcBef>
            </a:pPr>
            <a:r>
              <a:rPr lang="en-US" sz="3600" dirty="0">
                <a:solidFill>
                  <a:srgbClr val="FF0000"/>
                </a:solidFill>
                <a:latin typeface="Times New Roman"/>
                <a:ea typeface="Batang"/>
                <a:cs typeface="Arial"/>
              </a:rPr>
              <a:t>For static conditions: in which no </a:t>
            </a:r>
            <a:r>
              <a:rPr lang="en-US" sz="3600" dirty="0" smtClean="0">
                <a:solidFill>
                  <a:srgbClr val="FF0000"/>
                </a:solidFill>
                <a:latin typeface="Times New Roman"/>
                <a:ea typeface="Batang"/>
                <a:cs typeface="Arial"/>
              </a:rPr>
              <a:t>current.</a:t>
            </a:r>
            <a:endParaRPr lang="en-US" sz="3600" dirty="0">
              <a:solidFill>
                <a:prstClr val="black"/>
              </a:solidFill>
              <a:ea typeface="Calibri"/>
              <a:cs typeface="Arial"/>
            </a:endParaRPr>
          </a:p>
        </p:txBody>
      </p:sp>
    </p:spTree>
    <p:extLst>
      <p:ext uri="{BB962C8B-B14F-4D97-AF65-F5344CB8AC3E}">
        <p14:creationId xmlns:p14="http://schemas.microsoft.com/office/powerpoint/2010/main" val="2471168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p:spPr>
        <p:style>
          <a:lnRef idx="1">
            <a:schemeClr val="accent3"/>
          </a:lnRef>
          <a:fillRef idx="2">
            <a:schemeClr val="accent3"/>
          </a:fillRef>
          <a:effectRef idx="1">
            <a:schemeClr val="accent3"/>
          </a:effectRef>
          <a:fontRef idx="minor">
            <a:schemeClr val="dk1"/>
          </a:fontRef>
        </p:style>
        <p:txBody>
          <a:bodyPr>
            <a:noAutofit/>
          </a:bodyPr>
          <a:lstStyle/>
          <a:p>
            <a:pPr marL="12700" marR="12700" lvl="0" indent="-342900" rtl="0">
              <a:spcBef>
                <a:spcPct val="20000"/>
              </a:spcBef>
            </a:pPr>
            <a:r>
              <a:rPr lang="en-US" sz="3200" dirty="0">
                <a:solidFill>
                  <a:srgbClr val="0070C0"/>
                </a:solidFill>
                <a:latin typeface="Times New Roman"/>
                <a:ea typeface="Batang"/>
                <a:cs typeface="Arial"/>
              </a:rPr>
              <a:t>If the external electric field intensity is decomposed into two components: </a:t>
            </a:r>
            <a:endParaRPr lang="ar-IQ"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124744"/>
                <a:ext cx="9144000" cy="5733256"/>
              </a:xfrm>
            </p:spPr>
            <p:txBody>
              <a:bodyPr>
                <a:normAutofit fontScale="77500" lnSpcReduction="20000"/>
              </a:bodyPr>
              <a:lstStyle/>
              <a:p>
                <a:pPr marL="0" marR="12700" indent="0" algn="just" rtl="0">
                  <a:lnSpc>
                    <a:spcPct val="150000"/>
                  </a:lnSpc>
                  <a:spcAft>
                    <a:spcPts val="0"/>
                  </a:spcAft>
                  <a:buNone/>
                </a:pPr>
                <a:r>
                  <a:rPr lang="en-US" dirty="0" smtClean="0">
                    <a:effectLst/>
                    <a:latin typeface="Times New Roman"/>
                    <a:ea typeface="Batang"/>
                    <a:cs typeface="Arial"/>
                  </a:rPr>
                  <a:t>(</a:t>
                </a:r>
                <a14:m>
                  <m:oMath xmlns:m="http://schemas.openxmlformats.org/officeDocument/2006/math">
                    <m:r>
                      <m:rPr>
                        <m:sty m:val="p"/>
                      </m:rPr>
                      <a:rPr lang="en-US">
                        <a:effectLst/>
                        <a:latin typeface="Cambria Math"/>
                        <a:ea typeface="Batang"/>
                        <a:cs typeface="Times New Roman"/>
                      </a:rPr>
                      <m:t>i</m:t>
                    </m:r>
                  </m:oMath>
                </a14:m>
                <a:r>
                  <a:rPr lang="en-US" dirty="0">
                    <a:effectLst/>
                    <a:latin typeface="Times New Roman"/>
                    <a:ea typeface="Batang"/>
                    <a:cs typeface="Arial"/>
                  </a:rPr>
                  <a:t>)  </a:t>
                </a:r>
                <a:r>
                  <a:rPr lang="en-US" dirty="0">
                    <a:solidFill>
                      <a:srgbClr val="FF0000"/>
                    </a:solidFill>
                    <a:effectLst/>
                    <a:latin typeface="Times New Roman"/>
                    <a:ea typeface="Batang"/>
                    <a:cs typeface="Arial"/>
                  </a:rPr>
                  <a:t>one tangential and</a:t>
                </a:r>
                <a:endParaRPr lang="en-US" sz="2800" dirty="0">
                  <a:ea typeface="Calibri"/>
                  <a:cs typeface="Arial"/>
                </a:endParaRPr>
              </a:p>
              <a:p>
                <a:pPr marL="0" marR="12700" indent="0" algn="just" rtl="0">
                  <a:lnSpc>
                    <a:spcPct val="150000"/>
                  </a:lnSpc>
                  <a:spcAft>
                    <a:spcPts val="0"/>
                  </a:spcAft>
                  <a:buNone/>
                </a:pPr>
                <a:r>
                  <a:rPr lang="en-US" dirty="0">
                    <a:effectLst/>
                    <a:latin typeface="Times New Roman"/>
                    <a:ea typeface="Batang"/>
                    <a:cs typeface="Arial"/>
                  </a:rPr>
                  <a:t>(</a:t>
                </a:r>
                <a14:m>
                  <m:oMath xmlns:m="http://schemas.openxmlformats.org/officeDocument/2006/math">
                    <m:r>
                      <m:rPr>
                        <m:sty m:val="p"/>
                      </m:rPr>
                      <a:rPr lang="en-US">
                        <a:effectLst/>
                        <a:latin typeface="Cambria Math"/>
                        <a:ea typeface="Batang"/>
                        <a:cs typeface="Times New Roman"/>
                      </a:rPr>
                      <m:t>ii</m:t>
                    </m:r>
                  </m:oMath>
                </a14:m>
                <a:r>
                  <a:rPr lang="en-US" dirty="0">
                    <a:effectLst/>
                    <a:latin typeface="Times New Roman"/>
                    <a:ea typeface="Batang"/>
                    <a:cs typeface="Arial"/>
                  </a:rPr>
                  <a:t>)</a:t>
                </a:r>
                <a:r>
                  <a:rPr lang="en-US" dirty="0">
                    <a:solidFill>
                      <a:srgbClr val="FF0000"/>
                    </a:solidFill>
                    <a:effectLst/>
                    <a:latin typeface="Times New Roman"/>
                    <a:ea typeface="Batang"/>
                    <a:cs typeface="Arial"/>
                  </a:rPr>
                  <a:t> one normal to the conductor surface.</a:t>
                </a:r>
                <a:endParaRPr lang="en-US" sz="2800" dirty="0">
                  <a:ea typeface="Calibri"/>
                  <a:cs typeface="Arial"/>
                </a:endParaRPr>
              </a:p>
              <a:p>
                <a:pPr marL="0" indent="0" algn="just" rtl="0">
                  <a:lnSpc>
                    <a:spcPct val="150000"/>
                  </a:lnSpc>
                  <a:spcAft>
                    <a:spcPts val="0"/>
                  </a:spcAft>
                  <a:buNone/>
                </a:pPr>
                <a:r>
                  <a:rPr lang="en-US" sz="3600" dirty="0">
                    <a:solidFill>
                      <a:srgbClr val="FF0000"/>
                    </a:solidFill>
                    <a:effectLst/>
                    <a:latin typeface="Times New Roman"/>
                    <a:ea typeface="Batang"/>
                    <a:cs typeface="Arial"/>
                  </a:rPr>
                  <a:t>Note that:</a:t>
                </a:r>
                <a:endParaRPr lang="en-US" sz="2800" dirty="0">
                  <a:ea typeface="Calibri"/>
                  <a:cs typeface="Arial"/>
                </a:endParaRPr>
              </a:p>
              <a:p>
                <a:pPr marR="12700" lvl="0" algn="just" rtl="0">
                  <a:lnSpc>
                    <a:spcPct val="150000"/>
                  </a:lnSpc>
                  <a:buFont typeface="Symbol"/>
                  <a:buChar char=""/>
                </a:pPr>
                <a:r>
                  <a:rPr lang="en-US" dirty="0">
                    <a:effectLst/>
                    <a:latin typeface="Times New Roman"/>
                    <a:ea typeface="Batang"/>
                    <a:cs typeface="Arial"/>
                  </a:rPr>
                  <a:t>For static conditions, the tangential electric field intensity </a:t>
                </a:r>
                <a14:m>
                  <m:oMath xmlns:m="http://schemas.openxmlformats.org/officeDocument/2006/math">
                    <m:sSub>
                      <m:sSubPr>
                        <m:ctrlPr>
                          <a:rPr lang="en-US" i="1">
                            <a:effectLst/>
                            <a:latin typeface="Cambria Math"/>
                            <a:ea typeface="Batang"/>
                            <a:cs typeface="Times New Roman"/>
                          </a:rPr>
                        </m:ctrlPr>
                      </m:sSubPr>
                      <m:e>
                        <m:r>
                          <a:rPr lang="en-US" i="1">
                            <a:effectLst/>
                            <a:latin typeface="Cambria Math"/>
                            <a:ea typeface="Batang"/>
                            <a:cs typeface="Times New Roman"/>
                          </a:rPr>
                          <m:t>𝐸</m:t>
                        </m:r>
                      </m:e>
                      <m:sub>
                        <m:r>
                          <a:rPr lang="en-US" i="1">
                            <a:effectLst/>
                            <a:latin typeface="Cambria Math"/>
                            <a:ea typeface="Batang"/>
                            <a:cs typeface="Times New Roman"/>
                          </a:rPr>
                          <m:t>𝑡</m:t>
                        </m:r>
                      </m:sub>
                    </m:sSub>
                  </m:oMath>
                </a14:m>
                <a:r>
                  <a:rPr lang="en-US" dirty="0">
                    <a:effectLst/>
                    <a:latin typeface="Times New Roman"/>
                    <a:ea typeface="Batang"/>
                    <a:cs typeface="Arial"/>
                  </a:rPr>
                  <a:t> and electric flux density </a:t>
                </a:r>
                <a14:m>
                  <m:oMath xmlns:m="http://schemas.openxmlformats.org/officeDocument/2006/math">
                    <m:sSub>
                      <m:sSubPr>
                        <m:ctrlPr>
                          <a:rPr lang="en-US" i="1">
                            <a:effectLst/>
                            <a:latin typeface="Cambria Math"/>
                            <a:ea typeface="Batang"/>
                            <a:cs typeface="Times New Roman"/>
                          </a:rPr>
                        </m:ctrlPr>
                      </m:sSubPr>
                      <m:e>
                        <m:r>
                          <a:rPr lang="en-US" i="1">
                            <a:effectLst/>
                            <a:latin typeface="Cambria Math"/>
                            <a:ea typeface="Batang"/>
                            <a:cs typeface="Times New Roman"/>
                          </a:rPr>
                          <m:t>𝐷</m:t>
                        </m:r>
                      </m:e>
                      <m:sub>
                        <m:r>
                          <a:rPr lang="en-US" i="1">
                            <a:effectLst/>
                            <a:latin typeface="Cambria Math"/>
                            <a:ea typeface="Batang"/>
                            <a:cs typeface="Times New Roman"/>
                          </a:rPr>
                          <m:t>𝑡</m:t>
                        </m:r>
                      </m:sub>
                    </m:sSub>
                  </m:oMath>
                </a14:m>
                <a:r>
                  <a:rPr lang="en-US" dirty="0">
                    <a:effectLst/>
                    <a:latin typeface="Times New Roman"/>
                    <a:ea typeface="Batang"/>
                    <a:cs typeface="Arial"/>
                  </a:rPr>
                  <a:t> are zero.</a:t>
                </a:r>
                <a:endParaRPr lang="en-US" sz="2800" dirty="0">
                  <a:ea typeface="Calibri"/>
                  <a:cs typeface="Arial"/>
                </a:endParaRPr>
              </a:p>
              <a:p>
                <a:pPr marR="12700" lvl="0" algn="just" rtl="0">
                  <a:lnSpc>
                    <a:spcPct val="150000"/>
                  </a:lnSpc>
                  <a:buFont typeface="Symbol"/>
                  <a:buChar char=""/>
                </a:pPr>
                <a:r>
                  <a:rPr lang="en-US" dirty="0">
                    <a:effectLst/>
                    <a:latin typeface="Times New Roman"/>
                    <a:ea typeface="Batang"/>
                    <a:cs typeface="Arial"/>
                  </a:rPr>
                  <a:t>For </a:t>
                </a:r>
                <a:r>
                  <a:rPr lang="en-US" dirty="0" err="1">
                    <a:effectLst/>
                    <a:latin typeface="Times New Roman"/>
                    <a:ea typeface="Batang"/>
                    <a:cs typeface="Arial"/>
                  </a:rPr>
                  <a:t>nonstatic</a:t>
                </a:r>
                <a:r>
                  <a:rPr lang="en-US" dirty="0">
                    <a:effectLst/>
                    <a:latin typeface="Times New Roman"/>
                    <a:ea typeface="Batang"/>
                    <a:cs typeface="Arial"/>
                  </a:rPr>
                  <a:t> conditions, the tangential electric field intensity </a:t>
                </a:r>
                <a14:m>
                  <m:oMath xmlns:m="http://schemas.openxmlformats.org/officeDocument/2006/math">
                    <m:sSub>
                      <m:sSubPr>
                        <m:ctrlPr>
                          <a:rPr lang="en-US" i="1">
                            <a:effectLst/>
                            <a:latin typeface="Cambria Math"/>
                            <a:ea typeface="Batang"/>
                            <a:cs typeface="Times New Roman"/>
                          </a:rPr>
                        </m:ctrlPr>
                      </m:sSubPr>
                      <m:e>
                        <m:r>
                          <a:rPr lang="en-US" i="1">
                            <a:effectLst/>
                            <a:latin typeface="Cambria Math"/>
                            <a:ea typeface="Batang"/>
                            <a:cs typeface="Times New Roman"/>
                          </a:rPr>
                          <m:t>𝐸</m:t>
                        </m:r>
                      </m:e>
                      <m:sub>
                        <m:r>
                          <a:rPr lang="en-US" i="1">
                            <a:effectLst/>
                            <a:latin typeface="Cambria Math"/>
                            <a:ea typeface="Batang"/>
                            <a:cs typeface="Times New Roman"/>
                          </a:rPr>
                          <m:t>𝑡</m:t>
                        </m:r>
                      </m:sub>
                    </m:sSub>
                  </m:oMath>
                </a14:m>
                <a:r>
                  <a:rPr lang="en-US" dirty="0">
                    <a:effectLst/>
                    <a:latin typeface="Times New Roman"/>
                    <a:ea typeface="Batang"/>
                    <a:cs typeface="Arial"/>
                  </a:rPr>
                  <a:t> and electric flux density </a:t>
                </a:r>
                <a14:m>
                  <m:oMath xmlns:m="http://schemas.openxmlformats.org/officeDocument/2006/math">
                    <m:sSub>
                      <m:sSubPr>
                        <m:ctrlPr>
                          <a:rPr lang="en-US" i="1">
                            <a:effectLst/>
                            <a:latin typeface="Cambria Math"/>
                            <a:ea typeface="Batang"/>
                            <a:cs typeface="Times New Roman"/>
                          </a:rPr>
                        </m:ctrlPr>
                      </m:sSubPr>
                      <m:e>
                        <m:r>
                          <a:rPr lang="en-US" i="1">
                            <a:effectLst/>
                            <a:latin typeface="Cambria Math"/>
                            <a:ea typeface="Batang"/>
                            <a:cs typeface="Times New Roman"/>
                          </a:rPr>
                          <m:t>𝐷</m:t>
                        </m:r>
                      </m:e>
                      <m:sub>
                        <m:r>
                          <a:rPr lang="en-US" i="1">
                            <a:effectLst/>
                            <a:latin typeface="Cambria Math"/>
                            <a:ea typeface="Batang"/>
                            <a:cs typeface="Times New Roman"/>
                          </a:rPr>
                          <m:t>𝑡</m:t>
                        </m:r>
                      </m:sub>
                    </m:sSub>
                  </m:oMath>
                </a14:m>
                <a:r>
                  <a:rPr lang="en-US" dirty="0">
                    <a:effectLst/>
                    <a:latin typeface="Times New Roman"/>
                    <a:ea typeface="Batang"/>
                    <a:cs typeface="Arial"/>
                  </a:rPr>
                  <a:t> are not zero.</a:t>
                </a:r>
                <a:endParaRPr lang="en-US" sz="2800" dirty="0">
                  <a:ea typeface="Calibri"/>
                  <a:cs typeface="Arial"/>
                </a:endParaRPr>
              </a:p>
              <a:p>
                <a:pPr marR="12700" lvl="0" algn="just" rtl="0">
                  <a:lnSpc>
                    <a:spcPct val="150000"/>
                  </a:lnSpc>
                  <a:buFont typeface="Symbol"/>
                  <a:buChar char=""/>
                </a:pPr>
                <a:r>
                  <a:rPr lang="en-US" dirty="0">
                    <a:effectLst/>
                    <a:latin typeface="Times New Roman"/>
                    <a:ea typeface="Batang"/>
                    <a:cs typeface="Arial"/>
                  </a:rPr>
                  <a:t>The electric flux density in </a:t>
                </a:r>
                <a14:m>
                  <m:oMath xmlns:m="http://schemas.openxmlformats.org/officeDocument/2006/math">
                    <m:r>
                      <m:rPr>
                        <m:sty m:val="p"/>
                      </m:rPr>
                      <a:rPr lang="en-US">
                        <a:effectLst/>
                        <a:latin typeface="Cambria Math"/>
                        <a:ea typeface="Batang"/>
                        <a:cs typeface="Times New Roman"/>
                      </a:rPr>
                      <m:t>C</m:t>
                    </m:r>
                    <m:r>
                      <a:rPr lang="en-US">
                        <a:effectLst/>
                        <a:latin typeface="Cambria Math"/>
                        <a:ea typeface="Batang"/>
                        <a:cs typeface="Times New Roman"/>
                      </a:rPr>
                      <m:t>/</m:t>
                    </m:r>
                    <m:sSup>
                      <m:sSupPr>
                        <m:ctrlPr>
                          <a:rPr lang="en-US" i="1">
                            <a:effectLst/>
                            <a:latin typeface="Cambria Math"/>
                            <a:ea typeface="Batang"/>
                            <a:cs typeface="Times New Roman"/>
                          </a:rPr>
                        </m:ctrlPr>
                      </m:sSupPr>
                      <m:e>
                        <m:r>
                          <m:rPr>
                            <m:sty m:val="p"/>
                          </m:rPr>
                          <a:rPr lang="en-US">
                            <a:effectLst/>
                            <a:latin typeface="Cambria Math"/>
                            <a:ea typeface="Batang"/>
                            <a:cs typeface="Times New Roman"/>
                          </a:rPr>
                          <m:t>m</m:t>
                        </m:r>
                      </m:e>
                      <m:sup>
                        <m:r>
                          <a:rPr lang="en-US">
                            <a:effectLst/>
                            <a:latin typeface="Cambria Math"/>
                            <a:ea typeface="Batang"/>
                            <a:cs typeface="Times New Roman"/>
                          </a:rPr>
                          <m:t>2</m:t>
                        </m:r>
                      </m:sup>
                    </m:sSup>
                  </m:oMath>
                </a14:m>
                <a:r>
                  <a:rPr lang="en-US" dirty="0">
                    <a:effectLst/>
                    <a:latin typeface="Times New Roman"/>
                    <a:ea typeface="Batang"/>
                    <a:cs typeface="Arial"/>
                  </a:rPr>
                  <a:t> leaving the surface normally is equal to the surface charge density in </a:t>
                </a:r>
                <a14:m>
                  <m:oMath xmlns:m="http://schemas.openxmlformats.org/officeDocument/2006/math">
                    <m:r>
                      <m:rPr>
                        <m:sty m:val="p"/>
                      </m:rPr>
                      <a:rPr lang="en-US">
                        <a:effectLst/>
                        <a:latin typeface="Cambria Math"/>
                        <a:ea typeface="Batang"/>
                        <a:cs typeface="Times New Roman"/>
                      </a:rPr>
                      <m:t>C</m:t>
                    </m:r>
                    <m:r>
                      <a:rPr lang="en-US">
                        <a:effectLst/>
                        <a:latin typeface="Cambria Math"/>
                        <a:ea typeface="Batang"/>
                        <a:cs typeface="Times New Roman"/>
                      </a:rPr>
                      <m:t>/</m:t>
                    </m:r>
                    <m:sSup>
                      <m:sSupPr>
                        <m:ctrlPr>
                          <a:rPr lang="en-US" i="1">
                            <a:effectLst/>
                            <a:latin typeface="Cambria Math"/>
                            <a:ea typeface="Batang"/>
                            <a:cs typeface="Times New Roman"/>
                          </a:rPr>
                        </m:ctrlPr>
                      </m:sSupPr>
                      <m:e>
                        <m:r>
                          <m:rPr>
                            <m:sty m:val="p"/>
                          </m:rPr>
                          <a:rPr lang="en-US">
                            <a:effectLst/>
                            <a:latin typeface="Cambria Math"/>
                            <a:ea typeface="Batang"/>
                            <a:cs typeface="Times New Roman"/>
                          </a:rPr>
                          <m:t>m</m:t>
                        </m:r>
                      </m:e>
                      <m:sup>
                        <m:r>
                          <a:rPr lang="en-US">
                            <a:effectLst/>
                            <a:latin typeface="Cambria Math"/>
                            <a:ea typeface="Batang"/>
                            <a:cs typeface="Times New Roman"/>
                          </a:rPr>
                          <m:t>2</m:t>
                        </m:r>
                      </m:sup>
                    </m:sSup>
                  </m:oMath>
                </a14:m>
                <a:r>
                  <a:rPr lang="en-US" dirty="0">
                    <a:effectLst/>
                    <a:latin typeface="Times New Roman"/>
                    <a:ea typeface="Batang"/>
                    <a:cs typeface="Arial"/>
                  </a:rPr>
                  <a:t>, or   </a:t>
                </a:r>
                <a:endParaRPr lang="en-US" sz="2800" dirty="0">
                  <a:ea typeface="Calibri"/>
                  <a:cs typeface="Arial"/>
                </a:endParaRPr>
              </a:p>
              <a:p>
                <a:pPr marL="0" marR="12700" indent="0" algn="just" rtl="0">
                  <a:lnSpc>
                    <a:spcPct val="150000"/>
                  </a:lnSpc>
                  <a:spcAft>
                    <a:spcPts val="0"/>
                  </a:spcAft>
                  <a:buNone/>
                </a:pPr>
                <a14:m>
                  <m:oMathPara xmlns:m="http://schemas.openxmlformats.org/officeDocument/2006/math">
                    <m:oMathParaPr>
                      <m:jc m:val="centerGroup"/>
                    </m:oMathParaPr>
                    <m:oMath xmlns:m="http://schemas.openxmlformats.org/officeDocument/2006/math">
                      <m:sSub>
                        <m:sSubPr>
                          <m:ctrlPr>
                            <a:rPr lang="en-US" i="1">
                              <a:effectLst/>
                              <a:latin typeface="Cambria Math"/>
                              <a:ea typeface="Batang"/>
                              <a:cs typeface="Times New Roman"/>
                            </a:rPr>
                          </m:ctrlPr>
                        </m:sSubPr>
                        <m:e>
                          <m:r>
                            <a:rPr lang="en-US" i="1">
                              <a:effectLst/>
                              <a:latin typeface="Cambria Math"/>
                              <a:ea typeface="Batang"/>
                              <a:cs typeface="Times New Roman"/>
                            </a:rPr>
                            <m:t>𝐷</m:t>
                          </m:r>
                        </m:e>
                        <m:sub>
                          <m:r>
                            <a:rPr lang="en-US" i="1">
                              <a:effectLst/>
                              <a:latin typeface="Cambria Math"/>
                              <a:ea typeface="Batang"/>
                              <a:cs typeface="Times New Roman"/>
                            </a:rPr>
                            <m:t>𝑁</m:t>
                          </m:r>
                        </m:sub>
                      </m:sSub>
                      <m:r>
                        <a:rPr lang="en-US">
                          <a:effectLst/>
                          <a:latin typeface="Cambria Math"/>
                          <a:ea typeface="Batang"/>
                          <a:cs typeface="Times New Roman"/>
                        </a:rPr>
                        <m:t>=</m:t>
                      </m:r>
                      <m:sSub>
                        <m:sSubPr>
                          <m:ctrlPr>
                            <a:rPr lang="en-US" i="1">
                              <a:effectLst/>
                              <a:latin typeface="Cambria Math"/>
                              <a:ea typeface="Batang"/>
                              <a:cs typeface="Times New Roman"/>
                            </a:rPr>
                          </m:ctrlPr>
                        </m:sSubPr>
                        <m:e>
                          <m:r>
                            <a:rPr lang="en-US" i="1">
                              <a:effectLst/>
                              <a:latin typeface="Cambria Math"/>
                              <a:ea typeface="Batang"/>
                              <a:cs typeface="Times New Roman"/>
                            </a:rPr>
                            <m:t>𝜌</m:t>
                          </m:r>
                        </m:e>
                        <m:sub>
                          <m:r>
                            <a:rPr lang="en-US" i="1">
                              <a:effectLst/>
                              <a:latin typeface="Cambria Math"/>
                              <a:ea typeface="Batang"/>
                              <a:cs typeface="Times New Roman"/>
                            </a:rPr>
                            <m:t>𝑆</m:t>
                          </m:r>
                        </m:sub>
                      </m:sSub>
                    </m:oMath>
                  </m:oMathPara>
                </a14:m>
                <a:endParaRPr lang="en-US" sz="2800" dirty="0">
                  <a:ea typeface="Calibri"/>
                  <a:cs typeface="Arial"/>
                </a:endParaRPr>
              </a:p>
              <a:p>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124744"/>
                <a:ext cx="9144000" cy="5733256"/>
              </a:xfrm>
              <a:blipFill rotWithShape="1">
                <a:blip r:embed="rId2"/>
                <a:stretch>
                  <a:fillRect l="-1333" r="-933"/>
                </a:stretch>
              </a:blipFill>
            </p:spPr>
            <p:txBody>
              <a:bodyPr/>
              <a:lstStyle/>
              <a:p>
                <a:r>
                  <a:rPr lang="en-US">
                    <a:noFill/>
                  </a:rPr>
                  <a:t> </a:t>
                </a:r>
              </a:p>
            </p:txBody>
          </p:sp>
        </mc:Fallback>
      </mc:AlternateContent>
    </p:spTree>
    <p:extLst>
      <p:ext uri="{BB962C8B-B14F-4D97-AF65-F5344CB8AC3E}">
        <p14:creationId xmlns:p14="http://schemas.microsoft.com/office/powerpoint/2010/main" val="1681455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normAutofit/>
              </a:bodyPr>
              <a:lstStyle/>
              <a:p>
                <a:pPr rtl="0"/>
                <a:r>
                  <a:rPr lang="en-US" dirty="0"/>
                  <a:t>To determine the boundary conditions, </a:t>
                </a:r>
                <a:r>
                  <a:rPr lang="en-US" dirty="0" smtClean="0"/>
                  <a:t>applying Maxwell's </a:t>
                </a:r>
                <a:r>
                  <a:rPr lang="en-US" dirty="0"/>
                  <a:t>equations:</a:t>
                </a:r>
                <a:br>
                  <a:rPr lang="en-US" dirty="0"/>
                </a:br>
                <a14:m>
                  <m:oMathPara xmlns:m="http://schemas.openxmlformats.org/officeDocument/2006/math">
                    <m:oMathParaPr>
                      <m:jc m:val="centerGroup"/>
                    </m:oMathParaPr>
                    <m:oMath xmlns:m="http://schemas.openxmlformats.org/officeDocument/2006/math">
                      <m:nary>
                        <m:naryPr>
                          <m:chr m:val="∮"/>
                          <m:limLoc m:val="undOvr"/>
                          <m:subHide m:val="on"/>
                          <m:supHide m:val="on"/>
                          <m:ctrlPr>
                            <a:rPr lang="en-US" i="1">
                              <a:latin typeface="Cambria Math"/>
                            </a:rPr>
                          </m:ctrlPr>
                        </m:naryPr>
                        <m:sub/>
                        <m:sup/>
                        <m:e>
                          <m:r>
                            <a:rPr lang="en-US" b="1" i="1">
                              <a:latin typeface="Cambria Math"/>
                            </a:rPr>
                            <m:t>𝐄</m:t>
                          </m:r>
                          <m:r>
                            <a:rPr lang="en-US">
                              <a:latin typeface="Cambria Math"/>
                            </a:rPr>
                            <m:t> .  </m:t>
                          </m:r>
                          <m:r>
                            <a:rPr lang="en-US" i="1">
                              <a:latin typeface="Cambria Math"/>
                            </a:rPr>
                            <m:t>𝑑</m:t>
                          </m:r>
                          <m:r>
                            <a:rPr lang="en-US" b="1" i="1">
                              <a:latin typeface="Cambria Math"/>
                            </a:rPr>
                            <m:t>𝐋</m:t>
                          </m:r>
                        </m:e>
                      </m:nary>
                      <m:r>
                        <a:rPr lang="en-US">
                          <a:latin typeface="Cambria Math"/>
                        </a:rPr>
                        <m:t>=</m:t>
                      </m:r>
                      <m:r>
                        <a:rPr lang="en-US">
                          <a:latin typeface="Cambria Math"/>
                        </a:rPr>
                        <m:t>0</m:t>
                      </m:r>
                    </m:oMath>
                    <m:oMath xmlns:m="http://schemas.openxmlformats.org/officeDocument/2006/math">
                      <m:nary>
                        <m:naryPr>
                          <m:chr m:val="∮"/>
                          <m:limLoc m:val="undOvr"/>
                          <m:subHide m:val="on"/>
                          <m:supHide m:val="on"/>
                          <m:ctrlPr>
                            <a:rPr lang="en-US" i="1" smtClean="0">
                              <a:effectLst/>
                              <a:latin typeface="Cambria Math"/>
                              <a:ea typeface="Batang"/>
                              <a:cs typeface="Times New Roman"/>
                            </a:rPr>
                          </m:ctrlPr>
                        </m:naryPr>
                        <m:sub/>
                        <m:sup/>
                        <m:e>
                          <m:r>
                            <a:rPr lang="en-US" b="1" i="1">
                              <a:effectLst/>
                              <a:latin typeface="Cambria Math"/>
                              <a:ea typeface="Batang"/>
                              <a:cs typeface="Times New Roman"/>
                            </a:rPr>
                            <m:t>𝐃</m:t>
                          </m:r>
                          <m:r>
                            <a:rPr lang="en-US">
                              <a:effectLst/>
                              <a:latin typeface="Cambria Math"/>
                              <a:ea typeface="Batang"/>
                              <a:cs typeface="Times New Roman"/>
                            </a:rPr>
                            <m:t> .  </m:t>
                          </m:r>
                          <m:r>
                            <a:rPr lang="en-US" i="1">
                              <a:effectLst/>
                              <a:latin typeface="Cambria Math"/>
                              <a:ea typeface="Batang"/>
                              <a:cs typeface="Times New Roman"/>
                            </a:rPr>
                            <m:t>𝑑</m:t>
                          </m:r>
                          <m:r>
                            <a:rPr lang="en-US" b="1" i="1">
                              <a:effectLst/>
                              <a:latin typeface="Cambria Math"/>
                              <a:ea typeface="Batang"/>
                              <a:cs typeface="Times New Roman"/>
                            </a:rPr>
                            <m:t>𝐒</m:t>
                          </m:r>
                        </m:e>
                      </m:nary>
                      <m:r>
                        <a:rPr lang="en-US">
                          <a:effectLst/>
                          <a:latin typeface="Cambria Math"/>
                          <a:ea typeface="Batang"/>
                          <a:cs typeface="Times New Roman"/>
                        </a:rPr>
                        <m:t>=</m:t>
                      </m:r>
                      <m:sSub>
                        <m:sSubPr>
                          <m:ctrlPr>
                            <a:rPr lang="en-US" i="1">
                              <a:effectLst/>
                              <a:latin typeface="Cambria Math"/>
                              <a:ea typeface="Batang"/>
                              <a:cs typeface="Times New Roman"/>
                            </a:rPr>
                          </m:ctrlPr>
                        </m:sSubPr>
                        <m:e>
                          <m:r>
                            <m:rPr>
                              <m:sty m:val="p"/>
                            </m:rPr>
                            <a:rPr lang="en-US">
                              <a:effectLst/>
                              <a:latin typeface="Cambria Math"/>
                              <a:ea typeface="Batang"/>
                              <a:cs typeface="Times New Roman"/>
                            </a:rPr>
                            <m:t>Q</m:t>
                          </m:r>
                        </m:e>
                        <m:sub>
                          <m:r>
                            <m:rPr>
                              <m:sty m:val="p"/>
                            </m:rPr>
                            <a:rPr lang="en-US">
                              <a:effectLst/>
                              <a:latin typeface="Cambria Math"/>
                              <a:ea typeface="Batang"/>
                              <a:cs typeface="Times New Roman"/>
                            </a:rPr>
                            <m:t>enc</m:t>
                          </m:r>
                        </m:sub>
                      </m:sSub>
                    </m:oMath>
                  </m:oMathPara>
                </a14:m>
                <a:endParaRPr lang="ar-IQ"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0"/>
                <a:ext cx="9144000" cy="6858000"/>
              </a:xfrm>
              <a:blipFill rotWithShape="1">
                <a:blip r:embed="rId2"/>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1558612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p:spPr>
        <p:style>
          <a:lnRef idx="1">
            <a:schemeClr val="accent3"/>
          </a:lnRef>
          <a:fillRef idx="2">
            <a:schemeClr val="accent3"/>
          </a:fillRef>
          <a:effectRef idx="1">
            <a:schemeClr val="accent3"/>
          </a:effectRef>
          <a:fontRef idx="minor">
            <a:schemeClr val="dk1"/>
          </a:fontRef>
        </p:style>
        <p:txBody>
          <a:bodyPr>
            <a:normAutofit/>
          </a:bodyPr>
          <a:lstStyle/>
          <a:p>
            <a:r>
              <a:rPr lang="en-US" sz="3200" dirty="0">
                <a:solidFill>
                  <a:srgbClr val="FF0000"/>
                </a:solidFill>
              </a:rPr>
              <a:t>A. DIELECTRIC-DIELECTRIC BOUNDARY CONDITIONS:</a:t>
            </a:r>
            <a:endParaRPr lang="ar-IQ" sz="3200" dirty="0">
              <a:solidFill>
                <a:srgbClr val="FF000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0" y="1124744"/>
                <a:ext cx="9144000" cy="5733256"/>
              </a:xfrm>
            </p:spPr>
            <p:txBody>
              <a:bodyPr>
                <a:normAutofit fontScale="92500"/>
              </a:bodyPr>
              <a:lstStyle/>
              <a:p>
                <a:pPr marL="0" indent="0" algn="just" rtl="0">
                  <a:lnSpc>
                    <a:spcPct val="200000"/>
                  </a:lnSpc>
                  <a:buNone/>
                </a:pPr>
                <a:r>
                  <a:rPr lang="en-US" sz="3600" dirty="0" smtClean="0">
                    <a:solidFill>
                      <a:srgbClr val="000000"/>
                    </a:solidFill>
                    <a:effectLst/>
                    <a:latin typeface="Times New Roman"/>
                    <a:ea typeface="Times New Roman"/>
                  </a:rPr>
                  <a:t>Let the electric field intensity </a:t>
                </a:r>
                <a:r>
                  <a:rPr lang="en-US" sz="3600" b="1" dirty="0" smtClean="0">
                    <a:solidFill>
                      <a:srgbClr val="FF0000"/>
                    </a:solidFill>
                    <a:effectLst/>
                    <a:latin typeface="Times New Roman"/>
                    <a:ea typeface="Times New Roman"/>
                  </a:rPr>
                  <a:t>E</a:t>
                </a:r>
                <a:r>
                  <a:rPr lang="en-US" sz="3600" dirty="0" smtClean="0">
                    <a:solidFill>
                      <a:srgbClr val="000000"/>
                    </a:solidFill>
                    <a:effectLst/>
                    <a:latin typeface="Times New Roman"/>
                    <a:ea typeface="Times New Roman"/>
                  </a:rPr>
                  <a:t> </a:t>
                </a:r>
                <a:r>
                  <a:rPr lang="en-US" sz="3600" dirty="0">
                    <a:solidFill>
                      <a:srgbClr val="000000"/>
                    </a:solidFill>
                    <a:effectLst/>
                    <a:latin typeface="Times New Roman"/>
                    <a:ea typeface="Times New Roman"/>
                  </a:rPr>
                  <a:t>existing in a region consisting of two different dielectrics characterized by </a:t>
                </a:r>
                <a14:m>
                  <m:oMath xmlns:m="http://schemas.openxmlformats.org/officeDocument/2006/math">
                    <m:sSub>
                      <m:sSubPr>
                        <m:ctrlPr>
                          <a:rPr lang="en-US" sz="3600" i="1">
                            <a:solidFill>
                              <a:srgbClr val="000000"/>
                            </a:solidFill>
                            <a:effectLst/>
                            <a:latin typeface="Cambria Math"/>
                            <a:ea typeface="Times New Roman"/>
                            <a:cs typeface="Times New Roman"/>
                          </a:rPr>
                        </m:ctrlPr>
                      </m:sSubPr>
                      <m:e>
                        <m:r>
                          <a:rPr lang="en-US" sz="3600" i="1">
                            <a:solidFill>
                              <a:srgbClr val="000000"/>
                            </a:solidFill>
                            <a:effectLst/>
                            <a:latin typeface="Cambria Math"/>
                            <a:ea typeface="Times New Roman"/>
                            <a:cs typeface="Times New Roman"/>
                          </a:rPr>
                          <m:t>𝜖</m:t>
                        </m:r>
                      </m:e>
                      <m:sub>
                        <m:r>
                          <a:rPr lang="en-US" sz="3600" i="1">
                            <a:solidFill>
                              <a:srgbClr val="000000"/>
                            </a:solidFill>
                            <a:effectLst/>
                            <a:latin typeface="Cambria Math"/>
                            <a:ea typeface="Times New Roman"/>
                            <a:cs typeface="Times New Roman"/>
                          </a:rPr>
                          <m:t>1</m:t>
                        </m:r>
                      </m:sub>
                    </m:sSub>
                    <m:r>
                      <a:rPr lang="en-US" sz="3600" i="1">
                        <a:solidFill>
                          <a:srgbClr val="000000"/>
                        </a:solidFill>
                        <a:effectLst/>
                        <a:latin typeface="Cambria Math"/>
                        <a:ea typeface="Times New Roman"/>
                        <a:cs typeface="Times New Roman"/>
                      </a:rPr>
                      <m:t>=</m:t>
                    </m:r>
                    <m:sSub>
                      <m:sSubPr>
                        <m:ctrlPr>
                          <a:rPr lang="en-US" sz="3600" i="1">
                            <a:solidFill>
                              <a:srgbClr val="000000"/>
                            </a:solidFill>
                            <a:effectLst/>
                            <a:latin typeface="Cambria Math"/>
                            <a:ea typeface="Times New Roman"/>
                            <a:cs typeface="Times New Roman"/>
                          </a:rPr>
                        </m:ctrlPr>
                      </m:sSubPr>
                      <m:e>
                        <m:r>
                          <a:rPr lang="en-US" sz="3600" i="1">
                            <a:solidFill>
                              <a:srgbClr val="000000"/>
                            </a:solidFill>
                            <a:effectLst/>
                            <a:latin typeface="Cambria Math"/>
                            <a:ea typeface="Times New Roman"/>
                            <a:cs typeface="Times New Roman"/>
                          </a:rPr>
                          <m:t>𝜖</m:t>
                        </m:r>
                      </m:e>
                      <m:sub>
                        <m:r>
                          <a:rPr lang="en-US" sz="3600" i="1">
                            <a:solidFill>
                              <a:srgbClr val="000000"/>
                            </a:solidFill>
                            <a:effectLst/>
                            <a:latin typeface="Cambria Math"/>
                            <a:ea typeface="Times New Roman"/>
                            <a:cs typeface="Times New Roman"/>
                          </a:rPr>
                          <m:t>𝑜</m:t>
                        </m:r>
                      </m:sub>
                    </m:sSub>
                    <m:sSub>
                      <m:sSubPr>
                        <m:ctrlPr>
                          <a:rPr lang="en-US" sz="3600" i="1">
                            <a:solidFill>
                              <a:srgbClr val="000000"/>
                            </a:solidFill>
                            <a:effectLst/>
                            <a:latin typeface="Cambria Math"/>
                            <a:ea typeface="Times New Roman"/>
                            <a:cs typeface="Times New Roman"/>
                          </a:rPr>
                        </m:ctrlPr>
                      </m:sSubPr>
                      <m:e>
                        <m:r>
                          <a:rPr lang="en-US" sz="3600" i="1">
                            <a:solidFill>
                              <a:srgbClr val="000000"/>
                            </a:solidFill>
                            <a:effectLst/>
                            <a:latin typeface="Cambria Math"/>
                            <a:ea typeface="Times New Roman"/>
                            <a:cs typeface="Times New Roman"/>
                          </a:rPr>
                          <m:t>𝜖</m:t>
                        </m:r>
                      </m:e>
                      <m:sub>
                        <m:r>
                          <a:rPr lang="en-US" sz="3600" i="1">
                            <a:solidFill>
                              <a:srgbClr val="000000"/>
                            </a:solidFill>
                            <a:effectLst/>
                            <a:latin typeface="Cambria Math"/>
                            <a:ea typeface="Times New Roman"/>
                            <a:cs typeface="Times New Roman"/>
                          </a:rPr>
                          <m:t>𝑟</m:t>
                        </m:r>
                        <m:r>
                          <a:rPr lang="en-US" sz="3600" i="1">
                            <a:solidFill>
                              <a:srgbClr val="000000"/>
                            </a:solidFill>
                            <a:effectLst/>
                            <a:latin typeface="Cambria Math"/>
                            <a:ea typeface="Times New Roman"/>
                            <a:cs typeface="Times New Roman"/>
                          </a:rPr>
                          <m:t>1</m:t>
                        </m:r>
                      </m:sub>
                    </m:sSub>
                  </m:oMath>
                </a14:m>
                <a:r>
                  <a:rPr lang="en-US" sz="3600" dirty="0">
                    <a:solidFill>
                      <a:srgbClr val="000000"/>
                    </a:solidFill>
                    <a:effectLst/>
                    <a:latin typeface="Times New Roman"/>
                    <a:ea typeface="Times New Roman"/>
                  </a:rPr>
                  <a:t> and </a:t>
                </a:r>
                <a14:m>
                  <m:oMath xmlns:m="http://schemas.openxmlformats.org/officeDocument/2006/math">
                    <m:sSub>
                      <m:sSubPr>
                        <m:ctrlPr>
                          <a:rPr lang="en-US" sz="3600" i="1">
                            <a:solidFill>
                              <a:srgbClr val="000000"/>
                            </a:solidFill>
                            <a:effectLst/>
                            <a:latin typeface="Cambria Math"/>
                            <a:ea typeface="Times New Roman"/>
                            <a:cs typeface="Times New Roman"/>
                          </a:rPr>
                        </m:ctrlPr>
                      </m:sSubPr>
                      <m:e>
                        <m:r>
                          <a:rPr lang="en-US" sz="3600" i="1">
                            <a:solidFill>
                              <a:srgbClr val="000000"/>
                            </a:solidFill>
                            <a:effectLst/>
                            <a:latin typeface="Cambria Math"/>
                            <a:ea typeface="Times New Roman"/>
                            <a:cs typeface="Times New Roman"/>
                          </a:rPr>
                          <m:t>𝜖</m:t>
                        </m:r>
                      </m:e>
                      <m:sub>
                        <m:r>
                          <a:rPr lang="en-US" sz="3600" i="1">
                            <a:solidFill>
                              <a:srgbClr val="000000"/>
                            </a:solidFill>
                            <a:effectLst/>
                            <a:latin typeface="Cambria Math"/>
                            <a:ea typeface="Times New Roman"/>
                            <a:cs typeface="Times New Roman"/>
                          </a:rPr>
                          <m:t>2</m:t>
                        </m:r>
                      </m:sub>
                    </m:sSub>
                    <m:r>
                      <a:rPr lang="en-US" sz="3600" i="1">
                        <a:solidFill>
                          <a:srgbClr val="000000"/>
                        </a:solidFill>
                        <a:effectLst/>
                        <a:latin typeface="Cambria Math"/>
                        <a:ea typeface="Times New Roman"/>
                        <a:cs typeface="Times New Roman"/>
                      </a:rPr>
                      <m:t>=</m:t>
                    </m:r>
                    <m:sSub>
                      <m:sSubPr>
                        <m:ctrlPr>
                          <a:rPr lang="en-US" sz="3600" i="1">
                            <a:solidFill>
                              <a:srgbClr val="000000"/>
                            </a:solidFill>
                            <a:effectLst/>
                            <a:latin typeface="Cambria Math"/>
                            <a:ea typeface="Times New Roman"/>
                            <a:cs typeface="Times New Roman"/>
                          </a:rPr>
                        </m:ctrlPr>
                      </m:sSubPr>
                      <m:e>
                        <m:r>
                          <a:rPr lang="en-US" sz="3600" i="1">
                            <a:solidFill>
                              <a:srgbClr val="000000"/>
                            </a:solidFill>
                            <a:effectLst/>
                            <a:latin typeface="Cambria Math"/>
                            <a:ea typeface="Times New Roman"/>
                            <a:cs typeface="Times New Roman"/>
                          </a:rPr>
                          <m:t>𝜖</m:t>
                        </m:r>
                      </m:e>
                      <m:sub>
                        <m:r>
                          <a:rPr lang="en-US" sz="3600" i="1">
                            <a:solidFill>
                              <a:srgbClr val="000000"/>
                            </a:solidFill>
                            <a:effectLst/>
                            <a:latin typeface="Cambria Math"/>
                            <a:ea typeface="Times New Roman"/>
                            <a:cs typeface="Times New Roman"/>
                          </a:rPr>
                          <m:t>𝑜</m:t>
                        </m:r>
                      </m:sub>
                    </m:sSub>
                    <m:sSub>
                      <m:sSubPr>
                        <m:ctrlPr>
                          <a:rPr lang="en-US" sz="3600" i="1">
                            <a:solidFill>
                              <a:srgbClr val="000000"/>
                            </a:solidFill>
                            <a:effectLst/>
                            <a:latin typeface="Cambria Math"/>
                            <a:ea typeface="Times New Roman"/>
                            <a:cs typeface="Times New Roman"/>
                          </a:rPr>
                        </m:ctrlPr>
                      </m:sSubPr>
                      <m:e>
                        <m:r>
                          <a:rPr lang="en-US" sz="3600" i="1">
                            <a:solidFill>
                              <a:srgbClr val="000000"/>
                            </a:solidFill>
                            <a:effectLst/>
                            <a:latin typeface="Cambria Math"/>
                            <a:ea typeface="Times New Roman"/>
                            <a:cs typeface="Times New Roman"/>
                          </a:rPr>
                          <m:t>𝜖</m:t>
                        </m:r>
                      </m:e>
                      <m:sub>
                        <m:r>
                          <a:rPr lang="en-US" sz="3600" i="1">
                            <a:solidFill>
                              <a:srgbClr val="000000"/>
                            </a:solidFill>
                            <a:effectLst/>
                            <a:latin typeface="Cambria Math"/>
                            <a:ea typeface="Times New Roman"/>
                            <a:cs typeface="Times New Roman"/>
                          </a:rPr>
                          <m:t>𝑟</m:t>
                        </m:r>
                        <m:r>
                          <a:rPr lang="en-US" sz="3600" i="1">
                            <a:solidFill>
                              <a:srgbClr val="000000"/>
                            </a:solidFill>
                            <a:effectLst/>
                            <a:latin typeface="Cambria Math"/>
                            <a:ea typeface="Times New Roman"/>
                            <a:cs typeface="Times New Roman"/>
                          </a:rPr>
                          <m:t>2</m:t>
                        </m:r>
                      </m:sub>
                    </m:sSub>
                  </m:oMath>
                </a14:m>
                <a:r>
                  <a:rPr lang="en-US" sz="3600" dirty="0">
                    <a:solidFill>
                      <a:srgbClr val="000000"/>
                    </a:solidFill>
                    <a:effectLst/>
                    <a:latin typeface="Times New Roman"/>
                    <a:ea typeface="Times New Roman"/>
                  </a:rPr>
                  <a:t> as shown in Figure </a:t>
                </a:r>
                <a:r>
                  <a:rPr lang="en-US" sz="3600" dirty="0">
                    <a:solidFill>
                      <a:srgbClr val="FF0000"/>
                    </a:solidFill>
                    <a:effectLst/>
                    <a:latin typeface="Times New Roman"/>
                    <a:ea typeface="Times New Roman"/>
                  </a:rPr>
                  <a:t>(5.6a)</a:t>
                </a:r>
                <a:r>
                  <a:rPr lang="en-US" sz="3600" dirty="0">
                    <a:solidFill>
                      <a:srgbClr val="000000"/>
                    </a:solidFill>
                    <a:effectLst/>
                    <a:latin typeface="Times New Roman"/>
                    <a:ea typeface="Times New Roman"/>
                  </a:rPr>
                  <a:t>. </a:t>
                </a:r>
                <a14:m>
                  <m:oMath xmlns:m="http://schemas.openxmlformats.org/officeDocument/2006/math">
                    <m:sSub>
                      <m:sSubPr>
                        <m:ctrlPr>
                          <a:rPr lang="en-US" sz="3600" i="1">
                            <a:solidFill>
                              <a:srgbClr val="000000"/>
                            </a:solidFill>
                            <a:effectLst/>
                            <a:latin typeface="Cambria Math"/>
                            <a:ea typeface="Times New Roman"/>
                            <a:cs typeface="Times New Roman"/>
                          </a:rPr>
                        </m:ctrlPr>
                      </m:sSubPr>
                      <m:e>
                        <m:r>
                          <a:rPr lang="en-US" sz="3600" b="1" i="1">
                            <a:solidFill>
                              <a:srgbClr val="000000"/>
                            </a:solidFill>
                            <a:effectLst/>
                            <a:latin typeface="Cambria Math"/>
                            <a:ea typeface="Times New Roman"/>
                            <a:cs typeface="Times New Roman"/>
                          </a:rPr>
                          <m:t>𝐄</m:t>
                        </m:r>
                      </m:e>
                      <m:sub>
                        <m:r>
                          <a:rPr lang="en-US" sz="3600" i="1">
                            <a:solidFill>
                              <a:srgbClr val="000000"/>
                            </a:solidFill>
                            <a:effectLst/>
                            <a:latin typeface="Cambria Math"/>
                            <a:ea typeface="Times New Roman"/>
                            <a:cs typeface="Times New Roman"/>
                          </a:rPr>
                          <m:t>1</m:t>
                        </m:r>
                      </m:sub>
                    </m:sSub>
                  </m:oMath>
                </a14:m>
                <a:r>
                  <a:rPr lang="en-US" sz="3600" dirty="0">
                    <a:solidFill>
                      <a:srgbClr val="000000"/>
                    </a:solidFill>
                    <a:effectLst/>
                    <a:latin typeface="Times New Roman"/>
                    <a:ea typeface="Times New Roman"/>
                  </a:rPr>
                  <a:t> and </a:t>
                </a:r>
                <a14:m>
                  <m:oMath xmlns:m="http://schemas.openxmlformats.org/officeDocument/2006/math">
                    <m:sSub>
                      <m:sSubPr>
                        <m:ctrlPr>
                          <a:rPr lang="en-US" sz="3600" i="1">
                            <a:solidFill>
                              <a:srgbClr val="000000"/>
                            </a:solidFill>
                            <a:effectLst/>
                            <a:latin typeface="Cambria Math"/>
                            <a:ea typeface="Times New Roman"/>
                            <a:cs typeface="Times New Roman"/>
                          </a:rPr>
                        </m:ctrlPr>
                      </m:sSubPr>
                      <m:e>
                        <m:r>
                          <a:rPr lang="en-US" sz="3600" b="1" i="1">
                            <a:solidFill>
                              <a:srgbClr val="000000"/>
                            </a:solidFill>
                            <a:effectLst/>
                            <a:latin typeface="Cambria Math"/>
                            <a:ea typeface="Times New Roman"/>
                            <a:cs typeface="Times New Roman"/>
                          </a:rPr>
                          <m:t>𝐄</m:t>
                        </m:r>
                      </m:e>
                      <m:sub>
                        <m:r>
                          <a:rPr lang="en-US" sz="3600" i="1">
                            <a:solidFill>
                              <a:srgbClr val="000000"/>
                            </a:solidFill>
                            <a:effectLst/>
                            <a:latin typeface="Cambria Math"/>
                            <a:ea typeface="Times New Roman"/>
                            <a:cs typeface="Times New Roman"/>
                          </a:rPr>
                          <m:t>2</m:t>
                        </m:r>
                      </m:sub>
                    </m:sSub>
                  </m:oMath>
                </a14:m>
                <a:r>
                  <a:rPr lang="en-US" sz="3600" dirty="0">
                    <a:solidFill>
                      <a:srgbClr val="000000"/>
                    </a:solidFill>
                    <a:effectLst/>
                    <a:latin typeface="Times New Roman"/>
                    <a:ea typeface="Times New Roman"/>
                  </a:rPr>
                  <a:t> in media </a:t>
                </a:r>
                <a:r>
                  <a:rPr lang="en-US" sz="3600" dirty="0" smtClean="0">
                    <a:solidFill>
                      <a:srgbClr val="000000"/>
                    </a:solidFill>
                    <a:effectLst/>
                    <a:latin typeface="Cambria Math"/>
                    <a:ea typeface="Cambria Math"/>
                  </a:rPr>
                  <a:t>①</a:t>
                </a:r>
                <a:r>
                  <a:rPr lang="en-US" sz="3600" dirty="0" smtClean="0">
                    <a:solidFill>
                      <a:srgbClr val="000000"/>
                    </a:solidFill>
                    <a:effectLst/>
                    <a:latin typeface="Times New Roman"/>
                    <a:ea typeface="Times New Roman"/>
                  </a:rPr>
                  <a:t> </a:t>
                </a:r>
                <a:r>
                  <a:rPr lang="en-US" sz="3600" dirty="0">
                    <a:solidFill>
                      <a:srgbClr val="000000"/>
                    </a:solidFill>
                    <a:effectLst/>
                    <a:latin typeface="Times New Roman"/>
                    <a:ea typeface="Times New Roman"/>
                  </a:rPr>
                  <a:t>and media </a:t>
                </a:r>
                <a:r>
                  <a:rPr lang="en-US" sz="3600" dirty="0" smtClean="0">
                    <a:solidFill>
                      <a:srgbClr val="000000"/>
                    </a:solidFill>
                    <a:effectLst/>
                    <a:latin typeface="Cambria Math"/>
                    <a:ea typeface="Cambria Math"/>
                  </a:rPr>
                  <a:t>②</a:t>
                </a:r>
                <a:r>
                  <a:rPr lang="en-US" sz="3600" dirty="0" smtClean="0">
                    <a:solidFill>
                      <a:srgbClr val="000000"/>
                    </a:solidFill>
                    <a:effectLst/>
                    <a:latin typeface="Times New Roman"/>
                    <a:ea typeface="Times New Roman"/>
                  </a:rPr>
                  <a:t>, </a:t>
                </a:r>
                <a:r>
                  <a:rPr lang="en-US" sz="3600" dirty="0">
                    <a:solidFill>
                      <a:srgbClr val="000000"/>
                    </a:solidFill>
                    <a:effectLst/>
                    <a:latin typeface="Times New Roman"/>
                    <a:ea typeface="Times New Roman"/>
                  </a:rPr>
                  <a:t>respectively, can be decomposed as</a:t>
                </a:r>
                <a:endParaRPr lang="ar-IQ" sz="36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1124744"/>
                <a:ext cx="9144000" cy="5733256"/>
              </a:xfrm>
              <a:blipFill rotWithShape="1">
                <a:blip r:embed="rId2"/>
                <a:stretch>
                  <a:fillRect l="-1733" r="-1800"/>
                </a:stretch>
              </a:blipFill>
            </p:spPr>
            <p:txBody>
              <a:bodyPr/>
              <a:lstStyle/>
              <a:p>
                <a:r>
                  <a:rPr lang="ar-IQ">
                    <a:noFill/>
                  </a:rPr>
                  <a:t> </a:t>
                </a:r>
              </a:p>
            </p:txBody>
          </p:sp>
        </mc:Fallback>
      </mc:AlternateContent>
    </p:spTree>
    <p:extLst>
      <p:ext uri="{BB962C8B-B14F-4D97-AF65-F5344CB8AC3E}">
        <p14:creationId xmlns:p14="http://schemas.microsoft.com/office/powerpoint/2010/main" val="2387871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_marsa\Desktop\Captu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8091"/>
            <a:ext cx="9144000" cy="342091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l_marsa\Desktop\C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39988"/>
            <a:ext cx="9144000" cy="2781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021288"/>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rtl="0">
              <a:spcAft>
                <a:spcPts val="0"/>
              </a:spcAft>
            </a:pPr>
            <a:r>
              <a:rPr lang="en-US" sz="3200" dirty="0">
                <a:latin typeface="Times New Roman"/>
                <a:ea typeface="Calibri"/>
                <a:cs typeface="Arial"/>
              </a:rPr>
              <a:t>Fig. </a:t>
            </a:r>
            <a:r>
              <a:rPr lang="en-US" sz="3200" dirty="0">
                <a:solidFill>
                  <a:srgbClr val="FF0000"/>
                </a:solidFill>
                <a:latin typeface="Times New Roman"/>
                <a:ea typeface="Calibri"/>
                <a:cs typeface="Arial"/>
              </a:rPr>
              <a:t>5.6</a:t>
            </a:r>
            <a:r>
              <a:rPr lang="en-US" sz="3200" dirty="0">
                <a:latin typeface="Times New Roman"/>
                <a:ea typeface="Calibri"/>
                <a:cs typeface="Arial"/>
              </a:rPr>
              <a:t> Dielectric-dielectric boundary.</a:t>
            </a:r>
            <a:endParaRPr lang="en-US" sz="3200" dirty="0">
              <a:ea typeface="Calibri"/>
              <a:cs typeface="Arial"/>
            </a:endParaRPr>
          </a:p>
        </p:txBody>
      </p:sp>
    </p:spTree>
    <p:extLst>
      <p:ext uri="{BB962C8B-B14F-4D97-AF65-F5344CB8AC3E}">
        <p14:creationId xmlns:p14="http://schemas.microsoft.com/office/powerpoint/2010/main" val="2401660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lstStyle/>
              <a:p>
                <a:pPr marL="0" indent="0" algn="l" rtl="0">
                  <a:buNone/>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a:ea typeface="Times New Roman"/>
                              <a:cs typeface="Times New Roman"/>
                            </a:rPr>
                          </m:ctrlPr>
                        </m:sSubPr>
                        <m:e>
                          <m:r>
                            <a:rPr lang="en-US" b="1" i="1">
                              <a:solidFill>
                                <a:srgbClr val="000000"/>
                              </a:solidFill>
                              <a:effectLst/>
                              <a:latin typeface="Cambria Math"/>
                              <a:ea typeface="Times New Roman"/>
                              <a:cs typeface="Times New Roman"/>
                            </a:rPr>
                            <m:t>𝐄</m:t>
                          </m:r>
                        </m:e>
                        <m:sub>
                          <m:r>
                            <a:rPr lang="en-US" i="1">
                              <a:solidFill>
                                <a:srgbClr val="000000"/>
                              </a:solidFill>
                              <a:effectLst/>
                              <a:latin typeface="Cambria Math"/>
                              <a:ea typeface="Times New Roman"/>
                              <a:cs typeface="Times New Roman"/>
                            </a:rPr>
                            <m:t>1</m:t>
                          </m:r>
                        </m:sub>
                      </m:sSub>
                      <m:r>
                        <a:rPr lang="en-US" i="1">
                          <a:solidFill>
                            <a:srgbClr val="000000"/>
                          </a:solidFill>
                          <a:effectLst/>
                          <a:latin typeface="Cambria Math"/>
                          <a:ea typeface="Times New Roman"/>
                          <a:cs typeface="Times New Roman"/>
                        </a:rPr>
                        <m:t>=</m:t>
                      </m:r>
                      <m:sSub>
                        <m:sSubPr>
                          <m:ctrlPr>
                            <a:rPr lang="en-US" i="1">
                              <a:solidFill>
                                <a:srgbClr val="000000"/>
                              </a:solidFill>
                              <a:effectLst/>
                              <a:latin typeface="Cambria Math"/>
                              <a:ea typeface="Times New Roman"/>
                              <a:cs typeface="Times New Roman"/>
                            </a:rPr>
                          </m:ctrlPr>
                        </m:sSubPr>
                        <m:e>
                          <m:r>
                            <a:rPr lang="en-US" b="1" i="1">
                              <a:solidFill>
                                <a:srgbClr val="000000"/>
                              </a:solidFill>
                              <a:effectLst/>
                              <a:latin typeface="Cambria Math"/>
                              <a:ea typeface="Times New Roman"/>
                              <a:cs typeface="Times New Roman"/>
                            </a:rPr>
                            <m:t>𝐄</m:t>
                          </m:r>
                        </m:e>
                        <m:sub>
                          <m:r>
                            <a:rPr lang="en-US" i="1">
                              <a:solidFill>
                                <a:srgbClr val="000000"/>
                              </a:solidFill>
                              <a:effectLst/>
                              <a:latin typeface="Cambria Math"/>
                              <a:ea typeface="Times New Roman"/>
                              <a:cs typeface="Times New Roman"/>
                            </a:rPr>
                            <m:t>1</m:t>
                          </m:r>
                          <m:r>
                            <a:rPr lang="en-US" i="1">
                              <a:solidFill>
                                <a:srgbClr val="000000"/>
                              </a:solidFill>
                              <a:effectLst/>
                              <a:latin typeface="Cambria Math"/>
                              <a:ea typeface="Times New Roman"/>
                              <a:cs typeface="Times New Roman"/>
                            </a:rPr>
                            <m:t>𝑡</m:t>
                          </m:r>
                        </m:sub>
                      </m:sSub>
                      <m:r>
                        <a:rPr lang="en-US" i="1">
                          <a:solidFill>
                            <a:srgbClr val="000000"/>
                          </a:solidFill>
                          <a:effectLst/>
                          <a:latin typeface="Cambria Math"/>
                          <a:ea typeface="Times New Roman"/>
                          <a:cs typeface="Times New Roman"/>
                        </a:rPr>
                        <m:t>+</m:t>
                      </m:r>
                      <m:sSub>
                        <m:sSubPr>
                          <m:ctrlPr>
                            <a:rPr lang="en-US" i="1">
                              <a:solidFill>
                                <a:srgbClr val="000000"/>
                              </a:solidFill>
                              <a:effectLst/>
                              <a:latin typeface="Cambria Math"/>
                              <a:ea typeface="Times New Roman"/>
                              <a:cs typeface="Times New Roman"/>
                            </a:rPr>
                          </m:ctrlPr>
                        </m:sSubPr>
                        <m:e>
                          <m:r>
                            <a:rPr lang="en-US" b="1" i="1">
                              <a:solidFill>
                                <a:srgbClr val="000000"/>
                              </a:solidFill>
                              <a:effectLst/>
                              <a:latin typeface="Cambria Math"/>
                              <a:ea typeface="Times New Roman"/>
                              <a:cs typeface="Times New Roman"/>
                            </a:rPr>
                            <m:t>𝐄</m:t>
                          </m:r>
                        </m:e>
                        <m:sub>
                          <m:r>
                            <a:rPr lang="en-US" i="1">
                              <a:solidFill>
                                <a:srgbClr val="000000"/>
                              </a:solidFill>
                              <a:effectLst/>
                              <a:latin typeface="Cambria Math"/>
                              <a:ea typeface="Times New Roman"/>
                              <a:cs typeface="Times New Roman"/>
                            </a:rPr>
                            <m:t>1</m:t>
                          </m:r>
                          <m:r>
                            <a:rPr lang="en-US" i="1">
                              <a:solidFill>
                                <a:srgbClr val="000000"/>
                              </a:solidFill>
                              <a:effectLst/>
                              <a:latin typeface="Cambria Math"/>
                              <a:ea typeface="Times New Roman"/>
                              <a:cs typeface="Times New Roman"/>
                            </a:rPr>
                            <m:t>𝑛</m:t>
                          </m:r>
                        </m:sub>
                      </m:sSub>
                    </m:oMath>
                  </m:oMathPara>
                </a14:m>
                <a:endParaRPr lang="en-US" dirty="0" smtClean="0"/>
              </a:p>
              <a:p>
                <a:pPr marL="0" indent="0" algn="l" rtl="0">
                  <a:buNone/>
                </a:pPr>
                <a14:m>
                  <m:oMathPara xmlns:m="http://schemas.openxmlformats.org/officeDocument/2006/math">
                    <m:oMathParaPr>
                      <m:jc m:val="centerGroup"/>
                    </m:oMathParaPr>
                    <m:oMath xmlns:m="http://schemas.openxmlformats.org/officeDocument/2006/math">
                      <m:sSub>
                        <m:sSubPr>
                          <m:ctrlPr>
                            <a:rPr lang="en-US" i="1">
                              <a:solidFill>
                                <a:srgbClr val="000000"/>
                              </a:solidFill>
                              <a:latin typeface="Cambria Math"/>
                              <a:ea typeface="Times New Roman"/>
                              <a:cs typeface="Times New Roman"/>
                            </a:rPr>
                          </m:ctrlPr>
                        </m:sSubPr>
                        <m:e>
                          <m:r>
                            <a:rPr lang="en-US" b="1" i="1">
                              <a:solidFill>
                                <a:srgbClr val="000000"/>
                              </a:solidFill>
                              <a:effectLst/>
                              <a:latin typeface="Cambria Math"/>
                              <a:ea typeface="Times New Roman"/>
                              <a:cs typeface="Times New Roman"/>
                            </a:rPr>
                            <m:t>𝐄</m:t>
                          </m:r>
                        </m:e>
                        <m:sub>
                          <m:r>
                            <a:rPr lang="en-US" i="1">
                              <a:solidFill>
                                <a:srgbClr val="000000"/>
                              </a:solidFill>
                              <a:effectLst/>
                              <a:latin typeface="Cambria Math"/>
                              <a:ea typeface="Times New Roman"/>
                              <a:cs typeface="Times New Roman"/>
                            </a:rPr>
                            <m:t>2</m:t>
                          </m:r>
                        </m:sub>
                      </m:sSub>
                      <m:r>
                        <a:rPr lang="en-US" i="1">
                          <a:solidFill>
                            <a:srgbClr val="000000"/>
                          </a:solidFill>
                          <a:effectLst/>
                          <a:latin typeface="Cambria Math"/>
                          <a:ea typeface="Times New Roman"/>
                          <a:cs typeface="Times New Roman"/>
                        </a:rPr>
                        <m:t>=</m:t>
                      </m:r>
                      <m:sSub>
                        <m:sSubPr>
                          <m:ctrlPr>
                            <a:rPr lang="en-US" i="1">
                              <a:solidFill>
                                <a:srgbClr val="000000"/>
                              </a:solidFill>
                              <a:effectLst/>
                              <a:latin typeface="Cambria Math"/>
                              <a:ea typeface="Times New Roman"/>
                              <a:cs typeface="Times New Roman"/>
                            </a:rPr>
                          </m:ctrlPr>
                        </m:sSubPr>
                        <m:e>
                          <m:r>
                            <a:rPr lang="en-US" b="1" i="1">
                              <a:solidFill>
                                <a:srgbClr val="000000"/>
                              </a:solidFill>
                              <a:effectLst/>
                              <a:latin typeface="Cambria Math"/>
                              <a:ea typeface="Times New Roman"/>
                              <a:cs typeface="Times New Roman"/>
                            </a:rPr>
                            <m:t>𝐄</m:t>
                          </m:r>
                        </m:e>
                        <m:sub>
                          <m:r>
                            <a:rPr lang="en-US" i="1">
                              <a:solidFill>
                                <a:srgbClr val="000000"/>
                              </a:solidFill>
                              <a:effectLst/>
                              <a:latin typeface="Cambria Math"/>
                              <a:ea typeface="Times New Roman"/>
                              <a:cs typeface="Times New Roman"/>
                            </a:rPr>
                            <m:t>2</m:t>
                          </m:r>
                          <m:r>
                            <a:rPr lang="en-US" i="1">
                              <a:solidFill>
                                <a:srgbClr val="000000"/>
                              </a:solidFill>
                              <a:effectLst/>
                              <a:latin typeface="Cambria Math"/>
                              <a:ea typeface="Times New Roman"/>
                              <a:cs typeface="Times New Roman"/>
                            </a:rPr>
                            <m:t>𝑡</m:t>
                          </m:r>
                        </m:sub>
                      </m:sSub>
                      <m:r>
                        <a:rPr lang="en-US" i="1">
                          <a:solidFill>
                            <a:srgbClr val="000000"/>
                          </a:solidFill>
                          <a:effectLst/>
                          <a:latin typeface="Cambria Math"/>
                          <a:ea typeface="Times New Roman"/>
                          <a:cs typeface="Times New Roman"/>
                        </a:rPr>
                        <m:t>+</m:t>
                      </m:r>
                      <m:sSub>
                        <m:sSubPr>
                          <m:ctrlPr>
                            <a:rPr lang="en-US" i="1">
                              <a:solidFill>
                                <a:srgbClr val="000000"/>
                              </a:solidFill>
                              <a:effectLst/>
                              <a:latin typeface="Cambria Math"/>
                              <a:ea typeface="Times New Roman"/>
                              <a:cs typeface="Times New Roman"/>
                            </a:rPr>
                          </m:ctrlPr>
                        </m:sSubPr>
                        <m:e>
                          <m:r>
                            <a:rPr lang="en-US" b="1" i="1">
                              <a:solidFill>
                                <a:srgbClr val="000000"/>
                              </a:solidFill>
                              <a:effectLst/>
                              <a:latin typeface="Cambria Math"/>
                              <a:ea typeface="Times New Roman"/>
                              <a:cs typeface="Times New Roman"/>
                            </a:rPr>
                            <m:t>𝐄</m:t>
                          </m:r>
                        </m:e>
                        <m:sub>
                          <m:r>
                            <a:rPr lang="en-US" i="1">
                              <a:solidFill>
                                <a:srgbClr val="000000"/>
                              </a:solidFill>
                              <a:effectLst/>
                              <a:latin typeface="Cambria Math"/>
                              <a:ea typeface="Times New Roman"/>
                              <a:cs typeface="Times New Roman"/>
                            </a:rPr>
                            <m:t>2</m:t>
                          </m:r>
                          <m:r>
                            <a:rPr lang="en-US" i="1">
                              <a:solidFill>
                                <a:srgbClr val="000000"/>
                              </a:solidFill>
                              <a:effectLst/>
                              <a:latin typeface="Cambria Math"/>
                              <a:ea typeface="Times New Roman"/>
                              <a:cs typeface="Times New Roman"/>
                            </a:rPr>
                            <m:t>𝑛</m:t>
                          </m:r>
                        </m:sub>
                      </m:sSub>
                    </m:oMath>
                  </m:oMathPara>
                </a14:m>
                <a:endParaRPr lang="en-US" dirty="0" smtClean="0"/>
              </a:p>
              <a:p>
                <a:pPr marL="0" indent="0" algn="l" rtl="0">
                  <a:buNone/>
                </a:pPr>
                <a:r>
                  <a:rPr lang="en-US" dirty="0"/>
                  <a:t>Apply </a:t>
                </a:r>
                <a:r>
                  <a:rPr lang="en-US" dirty="0" smtClean="0"/>
                  <a:t>equation (</a:t>
                </a:r>
                <a14:m>
                  <m:oMath xmlns:m="http://schemas.openxmlformats.org/officeDocument/2006/math">
                    <m:r>
                      <a:rPr lang="en-US" smtClean="0">
                        <a:solidFill>
                          <a:srgbClr val="FF0000"/>
                        </a:solidFill>
                        <a:latin typeface="Cambria Math"/>
                      </a:rPr>
                      <m:t>5</m:t>
                    </m:r>
                    <m:r>
                      <a:rPr lang="en-US" smtClean="0">
                        <a:solidFill>
                          <a:srgbClr val="FF0000"/>
                        </a:solidFill>
                        <a:latin typeface="Cambria Math"/>
                      </a:rPr>
                      <m:t>.</m:t>
                    </m:r>
                    <m:r>
                      <a:rPr lang="en-US" smtClean="0">
                        <a:solidFill>
                          <a:srgbClr val="FF0000"/>
                        </a:solidFill>
                        <a:latin typeface="Cambria Math"/>
                      </a:rPr>
                      <m:t>21</m:t>
                    </m:r>
                  </m:oMath>
                </a14:m>
                <a:r>
                  <a:rPr lang="en-US" dirty="0" smtClean="0"/>
                  <a:t>)</a:t>
                </a:r>
                <a:r>
                  <a:rPr lang="en-US" dirty="0"/>
                  <a:t> to the closed path [</a:t>
                </a:r>
                <a:r>
                  <a:rPr lang="en-US" dirty="0">
                    <a:solidFill>
                      <a:srgbClr val="FF0000"/>
                    </a:solidFill>
                  </a:rPr>
                  <a:t>a-b-c-d-a</a:t>
                </a:r>
                <a:r>
                  <a:rPr lang="en-US" dirty="0"/>
                  <a:t>] of </a:t>
                </a:r>
                <a:r>
                  <a:rPr lang="en-US" dirty="0" smtClean="0"/>
                  <a:t>Fig. (5.6a)</a:t>
                </a:r>
              </a:p>
              <a:p>
                <a:pPr marL="0" indent="0" algn="just" rtl="0">
                  <a:buNone/>
                </a:pPr>
                <a:r>
                  <a:rPr lang="en-US" dirty="0">
                    <a:latin typeface="Times New Roman"/>
                    <a:ea typeface="Batang"/>
                  </a:rPr>
                  <a:t>Around the closed path [</a:t>
                </a:r>
                <a:r>
                  <a:rPr lang="en-US" dirty="0">
                    <a:solidFill>
                      <a:srgbClr val="FF0000"/>
                    </a:solidFill>
                    <a:latin typeface="Times New Roman"/>
                    <a:ea typeface="Batang"/>
                  </a:rPr>
                  <a:t>a-b-c-d-a</a:t>
                </a:r>
                <a:r>
                  <a:rPr lang="en-US" dirty="0">
                    <a:latin typeface="Times New Roman"/>
                    <a:ea typeface="Batang"/>
                  </a:rPr>
                  <a:t>]. The integral </a:t>
                </a:r>
                <a:r>
                  <a:rPr lang="en-US" dirty="0" smtClean="0">
                    <a:latin typeface="Times New Roman"/>
                    <a:ea typeface="Batang"/>
                  </a:rPr>
                  <a:t>divided </a:t>
                </a:r>
                <a:r>
                  <a:rPr lang="en-US" dirty="0">
                    <a:latin typeface="Times New Roman"/>
                    <a:ea typeface="Batang"/>
                  </a:rPr>
                  <a:t>into four </a:t>
                </a:r>
                <a:r>
                  <a:rPr lang="en-US" dirty="0" smtClean="0">
                    <a:latin typeface="Times New Roman"/>
                    <a:ea typeface="Batang"/>
                  </a:rPr>
                  <a:t>parts</a:t>
                </a:r>
              </a:p>
              <a:p>
                <a:pPr marL="0" indent="0" algn="l" rtl="0">
                  <a:buNone/>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US" i="1">
                              <a:latin typeface="Cambria Math"/>
                              <a:ea typeface="Batang"/>
                              <a:cs typeface="Times New Roman"/>
                            </a:rPr>
                          </m:ctrlPr>
                        </m:naryPr>
                        <m:sub/>
                        <m:sup/>
                        <m:e>
                          <m:r>
                            <a:rPr lang="en-US" b="1" i="1">
                              <a:effectLst/>
                              <a:latin typeface="Cambria Math"/>
                              <a:ea typeface="Batang"/>
                              <a:cs typeface="Times New Roman"/>
                            </a:rPr>
                            <m:t>𝐄</m:t>
                          </m:r>
                          <m:r>
                            <a:rPr lang="en-US">
                              <a:effectLst/>
                              <a:latin typeface="Cambria Math"/>
                              <a:ea typeface="Batang"/>
                              <a:cs typeface="Times New Roman"/>
                            </a:rPr>
                            <m:t> .  </m:t>
                          </m:r>
                          <m:r>
                            <a:rPr lang="en-US" i="1">
                              <a:effectLst/>
                              <a:latin typeface="Cambria Math"/>
                              <a:ea typeface="Batang"/>
                              <a:cs typeface="Times New Roman"/>
                            </a:rPr>
                            <m:t>𝑑</m:t>
                          </m:r>
                          <m:r>
                            <a:rPr lang="en-US" b="1" i="1">
                              <a:effectLst/>
                              <a:latin typeface="Cambria Math"/>
                              <a:ea typeface="Batang"/>
                              <a:cs typeface="Times New Roman"/>
                            </a:rPr>
                            <m:t>𝐋</m:t>
                          </m:r>
                        </m:e>
                      </m:nary>
                      <m:r>
                        <a:rPr lang="en-US" b="0" i="1" smtClean="0">
                          <a:latin typeface="Cambria Math"/>
                        </a:rPr>
                        <m:t>=</m:t>
                      </m:r>
                      <m:nary>
                        <m:naryPr>
                          <m:limLoc m:val="undOvr"/>
                          <m:ctrlPr>
                            <a:rPr lang="en-US" i="1">
                              <a:latin typeface="Cambria Math"/>
                            </a:rPr>
                          </m:ctrlPr>
                        </m:naryPr>
                        <m:sub>
                          <m:r>
                            <m:rPr>
                              <m:sty m:val="p"/>
                            </m:rPr>
                            <a:rPr lang="en-US">
                              <a:latin typeface="Cambria Math"/>
                            </a:rPr>
                            <m:t>a</m:t>
                          </m:r>
                        </m:sub>
                        <m:sup>
                          <m:r>
                            <m:rPr>
                              <m:sty m:val="p"/>
                            </m:rPr>
                            <a:rPr lang="en-US">
                              <a:latin typeface="Cambria Math"/>
                            </a:rPr>
                            <m:t>b</m:t>
                          </m:r>
                        </m:sup>
                        <m:e>
                          <m:r>
                            <a:rPr lang="en-US">
                              <a:latin typeface="Cambria Math"/>
                            </a:rPr>
                            <m:t>+</m:t>
                          </m:r>
                        </m:e>
                      </m:nary>
                      <m:nary>
                        <m:naryPr>
                          <m:limLoc m:val="undOvr"/>
                          <m:ctrlPr>
                            <a:rPr lang="en-US" i="1">
                              <a:latin typeface="Cambria Math"/>
                            </a:rPr>
                          </m:ctrlPr>
                        </m:naryPr>
                        <m:sub>
                          <m:r>
                            <m:rPr>
                              <m:sty m:val="p"/>
                            </m:rPr>
                            <a:rPr lang="en-US">
                              <a:latin typeface="Cambria Math"/>
                            </a:rPr>
                            <m:t>b</m:t>
                          </m:r>
                        </m:sub>
                        <m:sup>
                          <m:r>
                            <m:rPr>
                              <m:sty m:val="p"/>
                            </m:rPr>
                            <a:rPr lang="en-US">
                              <a:latin typeface="Cambria Math"/>
                            </a:rPr>
                            <m:t>c</m:t>
                          </m:r>
                        </m:sup>
                        <m:e>
                          <m:r>
                            <a:rPr lang="en-US">
                              <a:latin typeface="Cambria Math"/>
                            </a:rPr>
                            <m:t>+</m:t>
                          </m:r>
                        </m:e>
                      </m:nary>
                      <m:nary>
                        <m:naryPr>
                          <m:limLoc m:val="undOvr"/>
                          <m:ctrlPr>
                            <a:rPr lang="en-US" i="1">
                              <a:latin typeface="Cambria Math"/>
                            </a:rPr>
                          </m:ctrlPr>
                        </m:naryPr>
                        <m:sub>
                          <m:r>
                            <m:rPr>
                              <m:sty m:val="p"/>
                            </m:rPr>
                            <a:rPr lang="en-US">
                              <a:latin typeface="Cambria Math"/>
                            </a:rPr>
                            <m:t>c</m:t>
                          </m:r>
                        </m:sub>
                        <m:sup>
                          <m:r>
                            <m:rPr>
                              <m:sty m:val="p"/>
                            </m:rPr>
                            <a:rPr lang="en-US">
                              <a:latin typeface="Cambria Math"/>
                            </a:rPr>
                            <m:t>d</m:t>
                          </m:r>
                        </m:sup>
                        <m:e>
                          <m:r>
                            <a:rPr lang="en-US">
                              <a:latin typeface="Cambria Math"/>
                            </a:rPr>
                            <m:t>+</m:t>
                          </m:r>
                        </m:e>
                      </m:nary>
                      <m:nary>
                        <m:naryPr>
                          <m:limLoc m:val="undOvr"/>
                          <m:ctrlPr>
                            <a:rPr lang="en-US" i="1">
                              <a:latin typeface="Cambria Math"/>
                            </a:rPr>
                          </m:ctrlPr>
                        </m:naryPr>
                        <m:sub>
                          <m:r>
                            <m:rPr>
                              <m:sty m:val="p"/>
                            </m:rPr>
                            <a:rPr lang="en-US">
                              <a:latin typeface="Cambria Math"/>
                            </a:rPr>
                            <m:t>d</m:t>
                          </m:r>
                        </m:sub>
                        <m:sup>
                          <m:r>
                            <m:rPr>
                              <m:sty m:val="p"/>
                            </m:rPr>
                            <a:rPr lang="en-US">
                              <a:latin typeface="Cambria Math"/>
                            </a:rPr>
                            <m:t>a</m:t>
                          </m:r>
                        </m:sup>
                        <m:e>
                          <m:r>
                            <a:rPr lang="en-US">
                              <a:latin typeface="Cambria Math"/>
                            </a:rPr>
                            <m:t>=</m:t>
                          </m:r>
                        </m:e>
                      </m:nary>
                      <m:r>
                        <a:rPr lang="en-US">
                          <a:latin typeface="Cambria Math"/>
                        </a:rPr>
                        <m:t>0</m:t>
                      </m:r>
                    </m:oMath>
                  </m:oMathPara>
                </a14:m>
                <a:endParaRPr lang="en-US" dirty="0"/>
              </a:p>
              <a:p>
                <a:pPr marL="0" indent="0" algn="l" rtl="0">
                  <a:buNone/>
                </a:pPr>
                <a:r>
                  <a:rPr lang="en-US" dirty="0" smtClean="0"/>
                  <a:t>The </a:t>
                </a:r>
                <a:r>
                  <a:rPr lang="en-US" dirty="0"/>
                  <a:t>length from </a:t>
                </a:r>
                <a:r>
                  <a:rPr lang="en-US" dirty="0">
                    <a:solidFill>
                      <a:srgbClr val="FF0000"/>
                    </a:solidFill>
                  </a:rPr>
                  <a:t>a</a:t>
                </a:r>
                <a:r>
                  <a:rPr lang="en-US" dirty="0"/>
                  <a:t> to </a:t>
                </a:r>
                <a:r>
                  <a:rPr lang="en-US" dirty="0">
                    <a:solidFill>
                      <a:srgbClr val="FF0000"/>
                    </a:solidFill>
                  </a:rPr>
                  <a:t>b</a:t>
                </a:r>
                <a:r>
                  <a:rPr lang="en-US" dirty="0"/>
                  <a:t> or </a:t>
                </a:r>
                <a:r>
                  <a:rPr lang="en-US" dirty="0">
                    <a:solidFill>
                      <a:srgbClr val="FF0000"/>
                    </a:solidFill>
                  </a:rPr>
                  <a:t>c</a:t>
                </a:r>
                <a:r>
                  <a:rPr lang="en-US" dirty="0"/>
                  <a:t> to </a:t>
                </a:r>
                <a:r>
                  <a:rPr lang="en-US" dirty="0">
                    <a:solidFill>
                      <a:srgbClr val="FF0000"/>
                    </a:solidFill>
                  </a:rPr>
                  <a:t>d</a:t>
                </a:r>
                <a:r>
                  <a:rPr lang="en-US" dirty="0"/>
                  <a:t> be </a:t>
                </a:r>
                <a14:m>
                  <m:oMath xmlns:m="http://schemas.openxmlformats.org/officeDocument/2006/math">
                    <m:r>
                      <a:rPr lang="en-US" smtClean="0">
                        <a:solidFill>
                          <a:srgbClr val="00B050"/>
                        </a:solidFill>
                        <a:latin typeface="Cambria Math"/>
                      </a:rPr>
                      <m:t>∆</m:t>
                    </m:r>
                    <m:r>
                      <m:rPr>
                        <m:sty m:val="p"/>
                      </m:rPr>
                      <a:rPr lang="en-US" smtClean="0">
                        <a:solidFill>
                          <a:srgbClr val="00B050"/>
                        </a:solidFill>
                        <a:latin typeface="Cambria Math"/>
                      </a:rPr>
                      <m:t>w</m:t>
                    </m:r>
                  </m:oMath>
                </a14:m>
                <a:r>
                  <a:rPr lang="en-US" dirty="0"/>
                  <a:t> and from </a:t>
                </a:r>
                <a:r>
                  <a:rPr lang="en-US" dirty="0">
                    <a:solidFill>
                      <a:srgbClr val="FF0000"/>
                    </a:solidFill>
                  </a:rPr>
                  <a:t>b</a:t>
                </a:r>
                <a:r>
                  <a:rPr lang="en-US" dirty="0"/>
                  <a:t> to </a:t>
                </a:r>
                <a:r>
                  <a:rPr lang="en-US" dirty="0">
                    <a:solidFill>
                      <a:srgbClr val="FF0000"/>
                    </a:solidFill>
                  </a:rPr>
                  <a:t>c</a:t>
                </a:r>
                <a:r>
                  <a:rPr lang="en-US" dirty="0"/>
                  <a:t> or </a:t>
                </a:r>
                <a:r>
                  <a:rPr lang="en-US" dirty="0">
                    <a:solidFill>
                      <a:srgbClr val="FF0000"/>
                    </a:solidFill>
                  </a:rPr>
                  <a:t>d</a:t>
                </a:r>
                <a:r>
                  <a:rPr lang="en-US" dirty="0"/>
                  <a:t> to </a:t>
                </a:r>
                <a:r>
                  <a:rPr lang="en-US" dirty="0">
                    <a:solidFill>
                      <a:srgbClr val="FF0000"/>
                    </a:solidFill>
                  </a:rPr>
                  <a:t>a</a:t>
                </a:r>
                <a:r>
                  <a:rPr lang="en-US" dirty="0"/>
                  <a:t> be </a:t>
                </a:r>
                <a14:m>
                  <m:oMath xmlns:m="http://schemas.openxmlformats.org/officeDocument/2006/math">
                    <m:r>
                      <a:rPr lang="en-US" smtClean="0">
                        <a:solidFill>
                          <a:srgbClr val="00B050"/>
                        </a:solidFill>
                        <a:latin typeface="Cambria Math"/>
                      </a:rPr>
                      <m:t>∆</m:t>
                    </m:r>
                    <m:r>
                      <m:rPr>
                        <m:sty m:val="p"/>
                      </m:rPr>
                      <a:rPr lang="en-US" smtClean="0">
                        <a:solidFill>
                          <a:srgbClr val="00B050"/>
                        </a:solidFill>
                        <a:latin typeface="Cambria Math"/>
                      </a:rPr>
                      <m:t>h</m:t>
                    </m:r>
                  </m:oMath>
                </a14:m>
                <a:r>
                  <a:rPr lang="en-US" dirty="0"/>
                  <a:t>, then.</a:t>
                </a:r>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667" r="-2600"/>
                </a:stretch>
              </a:blipFill>
            </p:spPr>
            <p:txBody>
              <a:bodyPr/>
              <a:lstStyle/>
              <a:p>
                <a:r>
                  <a:rPr lang="en-US">
                    <a:noFill/>
                  </a:rPr>
                  <a:t> </a:t>
                </a:r>
              </a:p>
            </p:txBody>
          </p:sp>
        </mc:Fallback>
      </mc:AlternateContent>
    </p:spTree>
    <p:extLst>
      <p:ext uri="{BB962C8B-B14F-4D97-AF65-F5344CB8AC3E}">
        <p14:creationId xmlns:p14="http://schemas.microsoft.com/office/powerpoint/2010/main" val="1943991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a:bodyPr>
              <a:lstStyle/>
              <a:p>
                <a:pPr marL="0" indent="0" algn="l" rtl="0">
                  <a:lnSpc>
                    <a:spcPct val="150000"/>
                  </a:lnSpc>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a:ea typeface="Batang"/>
                              <a:cs typeface="Times New Roman"/>
                            </a:rPr>
                          </m:ctrlPr>
                        </m:sSubPr>
                        <m:e>
                          <m:r>
                            <a:rPr lang="en-US" sz="2800" i="1">
                              <a:effectLst/>
                              <a:latin typeface="Cambria Math"/>
                              <a:ea typeface="Batang"/>
                              <a:cs typeface="Times New Roman"/>
                            </a:rPr>
                            <m:t>𝐸</m:t>
                          </m:r>
                        </m:e>
                        <m:sub>
                          <m:r>
                            <a:rPr lang="en-US" sz="2800" i="1">
                              <a:effectLst/>
                              <a:latin typeface="Cambria Math"/>
                              <a:ea typeface="Batang"/>
                              <a:cs typeface="Times New Roman"/>
                            </a:rPr>
                            <m:t>1</m:t>
                          </m:r>
                          <m:r>
                            <a:rPr lang="en-US" sz="2800" i="1">
                              <a:effectLst/>
                              <a:latin typeface="Cambria Math"/>
                              <a:ea typeface="Batang"/>
                              <a:cs typeface="Times New Roman"/>
                            </a:rPr>
                            <m:t>𝑡</m:t>
                          </m:r>
                        </m:sub>
                      </m:sSub>
                      <m:r>
                        <a:rPr lang="en-US" sz="2800">
                          <a:effectLst/>
                          <a:latin typeface="Cambria Math"/>
                          <a:ea typeface="Batang"/>
                          <a:cs typeface="Times New Roman"/>
                        </a:rPr>
                        <m:t>∆</m:t>
                      </m:r>
                      <m:r>
                        <m:rPr>
                          <m:sty m:val="p"/>
                        </m:rPr>
                        <a:rPr lang="en-US" sz="2800">
                          <a:effectLst/>
                          <a:latin typeface="Cambria Math"/>
                          <a:ea typeface="Batang"/>
                          <a:cs typeface="Times New Roman"/>
                        </a:rPr>
                        <m:t>w</m:t>
                      </m:r>
                      <m:r>
                        <a:rPr lang="en-US" sz="2800" i="1">
                          <a:effectLst/>
                          <a:latin typeface="Cambria Math"/>
                          <a:ea typeface="Batang"/>
                          <a:cs typeface="Times New Roman"/>
                        </a:rPr>
                        <m:t>−</m:t>
                      </m:r>
                      <m:sSub>
                        <m:sSubPr>
                          <m:ctrlPr>
                            <a:rPr lang="en-US" sz="2800" i="1">
                              <a:effectLst/>
                              <a:latin typeface="Cambria Math"/>
                              <a:ea typeface="Batang"/>
                              <a:cs typeface="Times New Roman"/>
                            </a:rPr>
                          </m:ctrlPr>
                        </m:sSubPr>
                        <m:e>
                          <m:r>
                            <a:rPr lang="en-US" sz="2800" i="1">
                              <a:effectLst/>
                              <a:latin typeface="Cambria Math"/>
                              <a:ea typeface="Batang"/>
                              <a:cs typeface="Times New Roman"/>
                            </a:rPr>
                            <m:t>𝐸</m:t>
                          </m:r>
                        </m:e>
                        <m:sub>
                          <m:r>
                            <a:rPr lang="en-US" sz="2800" i="1">
                              <a:effectLst/>
                              <a:latin typeface="Cambria Math"/>
                              <a:ea typeface="Batang"/>
                              <a:cs typeface="Times New Roman"/>
                            </a:rPr>
                            <m:t>1</m:t>
                          </m:r>
                          <m:r>
                            <a:rPr lang="en-US" sz="2800" i="1">
                              <a:effectLst/>
                              <a:latin typeface="Cambria Math"/>
                              <a:ea typeface="Batang"/>
                              <a:cs typeface="Times New Roman"/>
                            </a:rPr>
                            <m:t>𝑛</m:t>
                          </m:r>
                        </m:sub>
                      </m:sSub>
                      <m:f>
                        <m:fPr>
                          <m:ctrlPr>
                            <a:rPr lang="en-US" sz="2800" i="1">
                              <a:effectLst/>
                              <a:latin typeface="Cambria Math"/>
                              <a:ea typeface="Batang"/>
                              <a:cs typeface="Times New Roman"/>
                            </a:rPr>
                          </m:ctrlPr>
                        </m:fPr>
                        <m:num>
                          <m:r>
                            <a:rPr lang="en-US" sz="2800">
                              <a:effectLst/>
                              <a:latin typeface="Cambria Math"/>
                              <a:ea typeface="Batang"/>
                              <a:cs typeface="Times New Roman"/>
                            </a:rPr>
                            <m:t>∆</m:t>
                          </m:r>
                          <m:r>
                            <m:rPr>
                              <m:sty m:val="p"/>
                            </m:rPr>
                            <a:rPr lang="en-US" sz="2800">
                              <a:effectLst/>
                              <a:latin typeface="Cambria Math"/>
                              <a:ea typeface="Batang"/>
                              <a:cs typeface="Times New Roman"/>
                            </a:rPr>
                            <m:t>h</m:t>
                          </m:r>
                        </m:num>
                        <m:den>
                          <m:r>
                            <a:rPr lang="en-US" sz="2800">
                              <a:effectLst/>
                              <a:latin typeface="Cambria Math"/>
                              <a:ea typeface="Batang"/>
                              <a:cs typeface="Times New Roman"/>
                            </a:rPr>
                            <m:t>2</m:t>
                          </m:r>
                        </m:den>
                      </m:f>
                      <m:r>
                        <a:rPr lang="en-US" sz="2800" i="1">
                          <a:effectLst/>
                          <a:latin typeface="Cambria Math"/>
                          <a:ea typeface="Batang"/>
                          <a:cs typeface="Times New Roman"/>
                        </a:rPr>
                        <m:t>−</m:t>
                      </m:r>
                      <m:sSub>
                        <m:sSubPr>
                          <m:ctrlPr>
                            <a:rPr lang="en-US" sz="2800" i="1">
                              <a:effectLst/>
                              <a:latin typeface="Cambria Math"/>
                              <a:ea typeface="Batang"/>
                              <a:cs typeface="Times New Roman"/>
                            </a:rPr>
                          </m:ctrlPr>
                        </m:sSubPr>
                        <m:e>
                          <m:r>
                            <a:rPr lang="en-US" sz="2800" i="1">
                              <a:effectLst/>
                              <a:latin typeface="Cambria Math"/>
                              <a:ea typeface="Batang"/>
                              <a:cs typeface="Times New Roman"/>
                            </a:rPr>
                            <m:t>𝐸</m:t>
                          </m:r>
                        </m:e>
                        <m:sub>
                          <m:r>
                            <a:rPr lang="en-US" sz="2800" i="1">
                              <a:effectLst/>
                              <a:latin typeface="Cambria Math"/>
                              <a:ea typeface="Batang"/>
                              <a:cs typeface="Times New Roman"/>
                            </a:rPr>
                            <m:t>2</m:t>
                          </m:r>
                          <m:r>
                            <a:rPr lang="en-US" sz="2800" i="1">
                              <a:effectLst/>
                              <a:latin typeface="Cambria Math"/>
                              <a:ea typeface="Batang"/>
                              <a:cs typeface="Times New Roman"/>
                            </a:rPr>
                            <m:t>𝑛</m:t>
                          </m:r>
                        </m:sub>
                      </m:sSub>
                      <m:f>
                        <m:fPr>
                          <m:ctrlPr>
                            <a:rPr lang="en-US" sz="2800" i="1">
                              <a:effectLst/>
                              <a:latin typeface="Cambria Math"/>
                              <a:ea typeface="Batang"/>
                              <a:cs typeface="Times New Roman"/>
                            </a:rPr>
                          </m:ctrlPr>
                        </m:fPr>
                        <m:num>
                          <m:r>
                            <a:rPr lang="en-US" sz="2800">
                              <a:effectLst/>
                              <a:latin typeface="Cambria Math"/>
                              <a:ea typeface="Batang"/>
                              <a:cs typeface="Times New Roman"/>
                            </a:rPr>
                            <m:t>∆</m:t>
                          </m:r>
                          <m:r>
                            <m:rPr>
                              <m:sty m:val="p"/>
                            </m:rPr>
                            <a:rPr lang="en-US" sz="2800">
                              <a:effectLst/>
                              <a:latin typeface="Cambria Math"/>
                              <a:ea typeface="Batang"/>
                              <a:cs typeface="Times New Roman"/>
                            </a:rPr>
                            <m:t>h</m:t>
                          </m:r>
                        </m:num>
                        <m:den>
                          <m:r>
                            <a:rPr lang="en-US" sz="2800">
                              <a:effectLst/>
                              <a:latin typeface="Cambria Math"/>
                              <a:ea typeface="Batang"/>
                              <a:cs typeface="Times New Roman"/>
                            </a:rPr>
                            <m:t>2</m:t>
                          </m:r>
                        </m:den>
                      </m:f>
                      <m:r>
                        <a:rPr lang="en-US" sz="2800" i="1">
                          <a:effectLst/>
                          <a:latin typeface="Cambria Math"/>
                          <a:ea typeface="Batang"/>
                          <a:cs typeface="Times New Roman"/>
                        </a:rPr>
                        <m:t>−</m:t>
                      </m:r>
                      <m:sSub>
                        <m:sSubPr>
                          <m:ctrlPr>
                            <a:rPr lang="en-US" sz="2800" i="1">
                              <a:effectLst/>
                              <a:latin typeface="Cambria Math"/>
                              <a:ea typeface="Batang"/>
                              <a:cs typeface="Times New Roman"/>
                            </a:rPr>
                          </m:ctrlPr>
                        </m:sSubPr>
                        <m:e>
                          <m:r>
                            <a:rPr lang="en-US" sz="2800" i="1">
                              <a:effectLst/>
                              <a:latin typeface="Cambria Math"/>
                              <a:ea typeface="Batang"/>
                              <a:cs typeface="Times New Roman"/>
                            </a:rPr>
                            <m:t>𝐸</m:t>
                          </m:r>
                        </m:e>
                        <m:sub>
                          <m:r>
                            <a:rPr lang="en-US" sz="2800" i="1">
                              <a:effectLst/>
                              <a:latin typeface="Cambria Math"/>
                              <a:ea typeface="Batang"/>
                              <a:cs typeface="Times New Roman"/>
                            </a:rPr>
                            <m:t>2</m:t>
                          </m:r>
                          <m:r>
                            <a:rPr lang="en-US" sz="2800" i="1">
                              <a:effectLst/>
                              <a:latin typeface="Cambria Math"/>
                              <a:ea typeface="Batang"/>
                              <a:cs typeface="Times New Roman"/>
                            </a:rPr>
                            <m:t>𝑡</m:t>
                          </m:r>
                        </m:sub>
                      </m:sSub>
                      <m:r>
                        <a:rPr lang="en-US" sz="2800">
                          <a:effectLst/>
                          <a:latin typeface="Cambria Math"/>
                          <a:ea typeface="Batang"/>
                          <a:cs typeface="Times New Roman"/>
                        </a:rPr>
                        <m:t>∆</m:t>
                      </m:r>
                      <m:r>
                        <m:rPr>
                          <m:sty m:val="p"/>
                        </m:rPr>
                        <a:rPr lang="en-US" sz="2800">
                          <a:effectLst/>
                          <a:latin typeface="Cambria Math"/>
                          <a:ea typeface="Batang"/>
                          <a:cs typeface="Times New Roman"/>
                        </a:rPr>
                        <m:t>w</m:t>
                      </m:r>
                      <m:r>
                        <a:rPr lang="en-US" sz="2800">
                          <a:effectLst/>
                          <a:latin typeface="Cambria Math"/>
                          <a:ea typeface="Batang"/>
                          <a:cs typeface="Times New Roman"/>
                        </a:rPr>
                        <m:t>+</m:t>
                      </m:r>
                      <m:sSub>
                        <m:sSubPr>
                          <m:ctrlPr>
                            <a:rPr lang="en-US" sz="2800" i="1">
                              <a:effectLst/>
                              <a:latin typeface="Cambria Math"/>
                              <a:ea typeface="Batang"/>
                              <a:cs typeface="Times New Roman"/>
                            </a:rPr>
                          </m:ctrlPr>
                        </m:sSubPr>
                        <m:e>
                          <m:r>
                            <a:rPr lang="en-US" sz="2800" i="1">
                              <a:effectLst/>
                              <a:latin typeface="Cambria Math"/>
                              <a:ea typeface="Batang"/>
                              <a:cs typeface="Times New Roman"/>
                            </a:rPr>
                            <m:t>𝐸</m:t>
                          </m:r>
                        </m:e>
                        <m:sub>
                          <m:r>
                            <a:rPr lang="en-US" sz="2800" i="1">
                              <a:effectLst/>
                              <a:latin typeface="Cambria Math"/>
                              <a:ea typeface="Batang"/>
                              <a:cs typeface="Times New Roman"/>
                            </a:rPr>
                            <m:t>2</m:t>
                          </m:r>
                          <m:r>
                            <a:rPr lang="en-US" sz="2800" i="1">
                              <a:effectLst/>
                              <a:latin typeface="Cambria Math"/>
                              <a:ea typeface="Batang"/>
                              <a:cs typeface="Times New Roman"/>
                            </a:rPr>
                            <m:t>𝑛</m:t>
                          </m:r>
                        </m:sub>
                      </m:sSub>
                      <m:f>
                        <m:fPr>
                          <m:ctrlPr>
                            <a:rPr lang="en-US" sz="2800" i="1">
                              <a:effectLst/>
                              <a:latin typeface="Cambria Math"/>
                              <a:ea typeface="Batang"/>
                              <a:cs typeface="Times New Roman"/>
                            </a:rPr>
                          </m:ctrlPr>
                        </m:fPr>
                        <m:num>
                          <m:r>
                            <a:rPr lang="en-US" sz="2800">
                              <a:effectLst/>
                              <a:latin typeface="Cambria Math"/>
                              <a:ea typeface="Batang"/>
                              <a:cs typeface="Times New Roman"/>
                            </a:rPr>
                            <m:t>∆</m:t>
                          </m:r>
                          <m:r>
                            <m:rPr>
                              <m:sty m:val="p"/>
                            </m:rPr>
                            <a:rPr lang="en-US" sz="2800">
                              <a:effectLst/>
                              <a:latin typeface="Cambria Math"/>
                              <a:ea typeface="Batang"/>
                              <a:cs typeface="Times New Roman"/>
                            </a:rPr>
                            <m:t>h</m:t>
                          </m:r>
                        </m:num>
                        <m:den>
                          <m:r>
                            <a:rPr lang="en-US" sz="2800">
                              <a:effectLst/>
                              <a:latin typeface="Cambria Math"/>
                              <a:ea typeface="Batang"/>
                              <a:cs typeface="Times New Roman"/>
                            </a:rPr>
                            <m:t>2</m:t>
                          </m:r>
                        </m:den>
                      </m:f>
                      <m:r>
                        <a:rPr lang="en-US" sz="2800">
                          <a:effectLst/>
                          <a:latin typeface="Cambria Math"/>
                          <a:ea typeface="Batang"/>
                          <a:cs typeface="Times New Roman"/>
                        </a:rPr>
                        <m:t>+</m:t>
                      </m:r>
                      <m:sSub>
                        <m:sSubPr>
                          <m:ctrlPr>
                            <a:rPr lang="en-US" sz="2800" i="1">
                              <a:effectLst/>
                              <a:latin typeface="Cambria Math"/>
                              <a:ea typeface="Batang"/>
                              <a:cs typeface="Times New Roman"/>
                            </a:rPr>
                          </m:ctrlPr>
                        </m:sSubPr>
                        <m:e>
                          <m:r>
                            <a:rPr lang="en-US" sz="2800" i="1">
                              <a:effectLst/>
                              <a:latin typeface="Cambria Math"/>
                              <a:ea typeface="Batang"/>
                              <a:cs typeface="Times New Roman"/>
                            </a:rPr>
                            <m:t>𝐸</m:t>
                          </m:r>
                        </m:e>
                        <m:sub>
                          <m:r>
                            <a:rPr lang="en-US" sz="2800" i="1">
                              <a:effectLst/>
                              <a:latin typeface="Cambria Math"/>
                              <a:ea typeface="Batang"/>
                              <a:cs typeface="Times New Roman"/>
                            </a:rPr>
                            <m:t>1</m:t>
                          </m:r>
                          <m:r>
                            <a:rPr lang="en-US" sz="2800" i="1">
                              <a:effectLst/>
                              <a:latin typeface="Cambria Math"/>
                              <a:ea typeface="Batang"/>
                              <a:cs typeface="Times New Roman"/>
                            </a:rPr>
                            <m:t>𝑛</m:t>
                          </m:r>
                        </m:sub>
                      </m:sSub>
                      <m:f>
                        <m:fPr>
                          <m:ctrlPr>
                            <a:rPr lang="en-US" sz="2800" i="1">
                              <a:effectLst/>
                              <a:latin typeface="Cambria Math"/>
                              <a:ea typeface="Batang"/>
                              <a:cs typeface="Times New Roman"/>
                            </a:rPr>
                          </m:ctrlPr>
                        </m:fPr>
                        <m:num>
                          <m:r>
                            <a:rPr lang="en-US" sz="2800">
                              <a:effectLst/>
                              <a:latin typeface="Cambria Math"/>
                              <a:ea typeface="Batang"/>
                              <a:cs typeface="Times New Roman"/>
                            </a:rPr>
                            <m:t>∆</m:t>
                          </m:r>
                          <m:r>
                            <m:rPr>
                              <m:sty m:val="p"/>
                            </m:rPr>
                            <a:rPr lang="en-US" sz="2800">
                              <a:effectLst/>
                              <a:latin typeface="Cambria Math"/>
                              <a:ea typeface="Batang"/>
                              <a:cs typeface="Times New Roman"/>
                            </a:rPr>
                            <m:t>h</m:t>
                          </m:r>
                        </m:num>
                        <m:den>
                          <m:r>
                            <a:rPr lang="en-US" sz="2800">
                              <a:effectLst/>
                              <a:latin typeface="Cambria Math"/>
                              <a:ea typeface="Batang"/>
                              <a:cs typeface="Times New Roman"/>
                            </a:rPr>
                            <m:t>2</m:t>
                          </m:r>
                        </m:den>
                      </m:f>
                      <m:r>
                        <a:rPr lang="en-US" sz="2800">
                          <a:effectLst/>
                          <a:latin typeface="Cambria Math"/>
                          <a:ea typeface="Batang"/>
                          <a:cs typeface="Times New Roman"/>
                        </a:rPr>
                        <m:t>=</m:t>
                      </m:r>
                      <m:r>
                        <a:rPr lang="en-US" sz="2800">
                          <a:effectLst/>
                          <a:latin typeface="Cambria Math"/>
                          <a:ea typeface="Batang"/>
                          <a:cs typeface="Times New Roman"/>
                        </a:rPr>
                        <m:t>0</m:t>
                      </m:r>
                    </m:oMath>
                  </m:oMathPara>
                </a14:m>
                <a:endParaRPr lang="en-US" sz="2800" dirty="0" smtClean="0"/>
              </a:p>
              <a:p>
                <a:pPr marL="0" indent="0" algn="l" rtl="0">
                  <a:lnSpc>
                    <a:spcPct val="150000"/>
                  </a:lnSpc>
                  <a:buNone/>
                </a:pPr>
                <a:r>
                  <a:rPr lang="en-US" sz="2800" dirty="0" smtClean="0"/>
                  <a:t>As </a:t>
                </a:r>
                <a14:m>
                  <m:oMath xmlns:m="http://schemas.openxmlformats.org/officeDocument/2006/math">
                    <m:r>
                      <a:rPr lang="en-US" sz="2800" smtClean="0">
                        <a:solidFill>
                          <a:srgbClr val="FF0000"/>
                        </a:solidFill>
                        <a:latin typeface="Cambria Math"/>
                      </a:rPr>
                      <m:t>∆</m:t>
                    </m:r>
                    <m:r>
                      <m:rPr>
                        <m:sty m:val="p"/>
                      </m:rPr>
                      <a:rPr lang="en-US" sz="2800" smtClean="0">
                        <a:solidFill>
                          <a:srgbClr val="FF0000"/>
                        </a:solidFill>
                        <a:latin typeface="Cambria Math"/>
                      </a:rPr>
                      <m:t>h</m:t>
                    </m:r>
                    <m:r>
                      <a:rPr lang="en-US" sz="2800" smtClean="0">
                        <a:solidFill>
                          <a:srgbClr val="FF0000"/>
                        </a:solidFill>
                        <a:latin typeface="Cambria Math"/>
                      </a:rPr>
                      <m:t>→</m:t>
                    </m:r>
                    <m:r>
                      <a:rPr lang="en-US" sz="2800" smtClean="0">
                        <a:solidFill>
                          <a:srgbClr val="FF0000"/>
                        </a:solidFill>
                        <a:latin typeface="Cambria Math"/>
                      </a:rPr>
                      <m:t>0</m:t>
                    </m:r>
                  </m:oMath>
                </a14:m>
                <a:r>
                  <a:rPr lang="en-US" sz="2800" dirty="0"/>
                  <a:t>. </a:t>
                </a:r>
                <a:r>
                  <a:rPr lang="en-US" sz="2800" dirty="0" smtClean="0"/>
                  <a:t>Hence</a:t>
                </a:r>
              </a:p>
              <a:p>
                <a:pPr marL="0" indent="0" algn="l" rtl="0">
                  <a:lnSpc>
                    <a:spcPct val="150000"/>
                  </a:lnSpc>
                  <a:buNone/>
                </a:pPr>
                <a14:m>
                  <m:oMathPara xmlns:m="http://schemas.openxmlformats.org/officeDocument/2006/math">
                    <m:oMathParaPr>
                      <m:jc m:val="centerGroup"/>
                    </m:oMathParaPr>
                    <m:oMath xmlns:m="http://schemas.openxmlformats.org/officeDocument/2006/math">
                      <m:sSub>
                        <m:sSubPr>
                          <m:ctrlPr>
                            <a:rPr lang="en-US" sz="2800" i="1" smtClean="0">
                              <a:solidFill>
                                <a:prstClr val="black"/>
                              </a:solidFill>
                              <a:latin typeface="Cambria Math"/>
                              <a:ea typeface="Batang"/>
                              <a:cs typeface="Times New Roman"/>
                            </a:rPr>
                          </m:ctrlPr>
                        </m:sSubPr>
                        <m:e>
                          <m:r>
                            <a:rPr lang="en-US" sz="2800" i="1">
                              <a:solidFill>
                                <a:prstClr val="black"/>
                              </a:solidFill>
                              <a:latin typeface="Cambria Math"/>
                              <a:ea typeface="Batang"/>
                              <a:cs typeface="Times New Roman"/>
                            </a:rPr>
                            <m:t>𝐸</m:t>
                          </m:r>
                        </m:e>
                        <m:sub>
                          <m:r>
                            <a:rPr lang="en-US" sz="2800" i="1">
                              <a:solidFill>
                                <a:prstClr val="black"/>
                              </a:solidFill>
                              <a:latin typeface="Cambria Math"/>
                              <a:ea typeface="Batang"/>
                              <a:cs typeface="Times New Roman"/>
                            </a:rPr>
                            <m:t>1</m:t>
                          </m:r>
                          <m:r>
                            <a:rPr lang="en-US" sz="2800" i="1">
                              <a:solidFill>
                                <a:prstClr val="black"/>
                              </a:solidFill>
                              <a:latin typeface="Cambria Math"/>
                              <a:ea typeface="Batang"/>
                              <a:cs typeface="Times New Roman"/>
                            </a:rPr>
                            <m:t>𝑡</m:t>
                          </m:r>
                        </m:sub>
                      </m:sSub>
                      <m:r>
                        <a:rPr lang="en-US" sz="2800" smtClean="0">
                          <a:solidFill>
                            <a:prstClr val="black"/>
                          </a:solidFill>
                          <a:latin typeface="Cambria Math"/>
                          <a:ea typeface="Batang"/>
                          <a:cs typeface="Times New Roman"/>
                        </a:rPr>
                        <m:t>∆</m:t>
                      </m:r>
                      <m:r>
                        <m:rPr>
                          <m:sty m:val="p"/>
                        </m:rPr>
                        <a:rPr lang="en-US" sz="2800" smtClean="0">
                          <a:solidFill>
                            <a:prstClr val="black"/>
                          </a:solidFill>
                          <a:latin typeface="Cambria Math"/>
                          <a:ea typeface="Batang"/>
                          <a:cs typeface="Times New Roman"/>
                        </a:rPr>
                        <m:t>w</m:t>
                      </m:r>
                      <m:r>
                        <a:rPr lang="en-US" sz="2800" i="1">
                          <a:solidFill>
                            <a:prstClr val="black"/>
                          </a:solidFill>
                          <a:latin typeface="Cambria Math"/>
                          <a:ea typeface="Batang"/>
                          <a:cs typeface="Times New Roman"/>
                        </a:rPr>
                        <m:t>−</m:t>
                      </m:r>
                      <m:sSub>
                        <m:sSubPr>
                          <m:ctrlPr>
                            <a:rPr lang="en-US" sz="2800" i="1">
                              <a:solidFill>
                                <a:prstClr val="black"/>
                              </a:solidFill>
                              <a:latin typeface="Cambria Math"/>
                              <a:ea typeface="Batang"/>
                              <a:cs typeface="Times New Roman"/>
                            </a:rPr>
                          </m:ctrlPr>
                        </m:sSubPr>
                        <m:e>
                          <m:r>
                            <a:rPr lang="en-US" sz="2800" i="1">
                              <a:solidFill>
                                <a:prstClr val="black"/>
                              </a:solidFill>
                              <a:latin typeface="Cambria Math"/>
                              <a:ea typeface="Batang"/>
                              <a:cs typeface="Times New Roman"/>
                            </a:rPr>
                            <m:t>𝐸</m:t>
                          </m:r>
                        </m:e>
                        <m:sub>
                          <m:r>
                            <a:rPr lang="en-US" sz="2800" i="1">
                              <a:solidFill>
                                <a:prstClr val="black"/>
                              </a:solidFill>
                              <a:latin typeface="Cambria Math"/>
                              <a:ea typeface="Batang"/>
                              <a:cs typeface="Times New Roman"/>
                            </a:rPr>
                            <m:t>2</m:t>
                          </m:r>
                          <m:r>
                            <a:rPr lang="en-US" sz="2800" i="1">
                              <a:solidFill>
                                <a:prstClr val="black"/>
                              </a:solidFill>
                              <a:latin typeface="Cambria Math"/>
                              <a:ea typeface="Batang"/>
                              <a:cs typeface="Times New Roman"/>
                            </a:rPr>
                            <m:t>𝑡</m:t>
                          </m:r>
                        </m:sub>
                      </m:sSub>
                      <m:r>
                        <a:rPr lang="en-US" sz="2800">
                          <a:solidFill>
                            <a:prstClr val="black"/>
                          </a:solidFill>
                          <a:latin typeface="Cambria Math"/>
                          <a:ea typeface="Batang"/>
                          <a:cs typeface="Times New Roman"/>
                        </a:rPr>
                        <m:t>∆</m:t>
                      </m:r>
                      <m:r>
                        <m:rPr>
                          <m:sty m:val="p"/>
                        </m:rPr>
                        <a:rPr lang="en-US" sz="2800">
                          <a:solidFill>
                            <a:prstClr val="black"/>
                          </a:solidFill>
                          <a:latin typeface="Cambria Math"/>
                          <a:ea typeface="Batang"/>
                          <a:cs typeface="Times New Roman"/>
                        </a:rPr>
                        <m:t>w</m:t>
                      </m:r>
                      <m:r>
                        <a:rPr lang="en-US" sz="2800">
                          <a:solidFill>
                            <a:prstClr val="black"/>
                          </a:solidFill>
                          <a:latin typeface="Cambria Math"/>
                          <a:ea typeface="Batang"/>
                          <a:cs typeface="Times New Roman"/>
                        </a:rPr>
                        <m:t>=</m:t>
                      </m:r>
                      <m:r>
                        <a:rPr lang="en-US" sz="2800">
                          <a:solidFill>
                            <a:prstClr val="black"/>
                          </a:solidFill>
                          <a:latin typeface="Cambria Math"/>
                          <a:ea typeface="Batang"/>
                          <a:cs typeface="Times New Roman"/>
                        </a:rPr>
                        <m:t>0</m:t>
                      </m:r>
                    </m:oMath>
                  </m:oMathPara>
                </a14:m>
                <a:endParaRPr lang="en-US" sz="2800" dirty="0" smtClean="0"/>
              </a:p>
              <a:p>
                <a:pPr marL="0" indent="0" algn="just" rtl="0">
                  <a:lnSpc>
                    <a:spcPct val="150000"/>
                  </a:lnSpc>
                  <a:buNone/>
                </a:pPr>
                <a:r>
                  <a:rPr lang="en-US" sz="2800" dirty="0"/>
                  <a:t>(1) The tangential component of </a:t>
                </a:r>
                <a14:m>
                  <m:oMath xmlns:m="http://schemas.openxmlformats.org/officeDocument/2006/math">
                    <m:r>
                      <a:rPr lang="en-US" sz="2800" b="1" i="1" smtClean="0">
                        <a:solidFill>
                          <a:srgbClr val="FF0000"/>
                        </a:solidFill>
                        <a:latin typeface="Cambria Math"/>
                      </a:rPr>
                      <m:t>𝐄</m:t>
                    </m:r>
                  </m:oMath>
                </a14:m>
                <a:r>
                  <a:rPr lang="en-US" sz="2800" dirty="0"/>
                  <a:t> is continuous across a dielectric interface</a:t>
                </a:r>
                <a:r>
                  <a:rPr lang="en-US" sz="2800" dirty="0" smtClean="0"/>
                  <a:t>.</a:t>
                </a:r>
                <a:endParaRPr lang="en-US" sz="2800" dirty="0"/>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US" sz="2800" i="1">
                              <a:latin typeface="Cambria Math"/>
                            </a:rPr>
                          </m:ctrlPr>
                        </m:sSubPr>
                        <m:e>
                          <m:r>
                            <a:rPr lang="en-US" sz="2800" i="1">
                              <a:latin typeface="Cambria Math"/>
                            </a:rPr>
                            <m:t>𝐸</m:t>
                          </m:r>
                        </m:e>
                        <m:sub>
                          <m:r>
                            <a:rPr lang="en-US" sz="2800" i="1">
                              <a:latin typeface="Cambria Math"/>
                            </a:rPr>
                            <m:t>1</m:t>
                          </m:r>
                          <m:r>
                            <a:rPr lang="en-US" sz="2800" i="1">
                              <a:latin typeface="Cambria Math"/>
                            </a:rPr>
                            <m:t>𝑡</m:t>
                          </m:r>
                        </m:sub>
                      </m:sSub>
                      <m:r>
                        <a:rPr lang="en-US" sz="2800" i="1">
                          <a:latin typeface="Cambria Math"/>
                        </a:rPr>
                        <m:t>=</m:t>
                      </m:r>
                      <m:sSub>
                        <m:sSubPr>
                          <m:ctrlPr>
                            <a:rPr lang="en-US" sz="2800" i="1">
                              <a:latin typeface="Cambria Math"/>
                            </a:rPr>
                          </m:ctrlPr>
                        </m:sSubPr>
                        <m:e>
                          <m:r>
                            <a:rPr lang="en-US" sz="2800" i="1">
                              <a:latin typeface="Cambria Math"/>
                            </a:rPr>
                            <m:t>𝐸</m:t>
                          </m:r>
                        </m:e>
                        <m:sub>
                          <m:r>
                            <a:rPr lang="en-US" sz="2800" i="1">
                              <a:latin typeface="Cambria Math"/>
                            </a:rPr>
                            <m:t>2</m:t>
                          </m:r>
                          <m:r>
                            <a:rPr lang="en-US" sz="2800" i="1">
                              <a:latin typeface="Cambria Math"/>
                            </a:rPr>
                            <m:t>𝑡</m:t>
                          </m:r>
                        </m:sub>
                      </m:sSub>
                    </m:oMath>
                  </m:oMathPara>
                </a14:m>
                <a:endParaRPr lang="en-US" sz="2800" dirty="0" smtClean="0"/>
              </a:p>
              <a:p>
                <a:pPr marL="0" indent="0" algn="ctr" rtl="0">
                  <a:lnSpc>
                    <a:spcPct val="150000"/>
                  </a:lnSpc>
                  <a:buNone/>
                </a:pPr>
                <a:r>
                  <a:rPr lang="en-US" sz="2800" dirty="0"/>
                  <a:t>or</a:t>
                </a:r>
              </a:p>
              <a:p>
                <a:pPr marL="0" indent="0" algn="just" rtl="0">
                  <a:lnSpc>
                    <a:spcPct val="150000"/>
                  </a:lnSpc>
                  <a:buNone/>
                </a:pPr>
                <a14:m>
                  <m:oMathPara xmlns:m="http://schemas.openxmlformats.org/officeDocument/2006/math">
                    <m:oMathParaPr>
                      <m:jc m:val="centerGroup"/>
                    </m:oMathParaPr>
                    <m:oMath xmlns:m="http://schemas.openxmlformats.org/officeDocument/2006/math">
                      <m:f>
                        <m:fPr>
                          <m:ctrlPr>
                            <a:rPr lang="en-US" sz="2800" i="1">
                              <a:latin typeface="Cambria Math"/>
                            </a:rPr>
                          </m:ctrlPr>
                        </m:fPr>
                        <m:num>
                          <m:sSub>
                            <m:sSubPr>
                              <m:ctrlPr>
                                <a:rPr lang="en-US" sz="2800" i="1">
                                  <a:latin typeface="Cambria Math"/>
                                </a:rPr>
                              </m:ctrlPr>
                            </m:sSubPr>
                            <m:e>
                              <m:r>
                                <a:rPr lang="en-US" sz="2800" i="1">
                                  <a:latin typeface="Cambria Math"/>
                                </a:rPr>
                                <m:t>𝐷</m:t>
                              </m:r>
                            </m:e>
                            <m:sub>
                              <m:r>
                                <a:rPr lang="en-US" sz="2800" i="1">
                                  <a:latin typeface="Cambria Math"/>
                                </a:rPr>
                                <m:t>1</m:t>
                              </m:r>
                              <m:r>
                                <a:rPr lang="en-US" sz="2800" i="1">
                                  <a:latin typeface="Cambria Math"/>
                                </a:rPr>
                                <m:t>𝑡</m:t>
                              </m:r>
                            </m:sub>
                          </m:sSub>
                        </m:num>
                        <m:den>
                          <m:sSub>
                            <m:sSubPr>
                              <m:ctrlPr>
                                <a:rPr lang="en-US" sz="2800" i="1">
                                  <a:latin typeface="Cambria Math"/>
                                </a:rPr>
                              </m:ctrlPr>
                            </m:sSubPr>
                            <m:e>
                              <m:r>
                                <a:rPr lang="en-US" sz="2800" i="1">
                                  <a:latin typeface="Cambria Math"/>
                                </a:rPr>
                                <m:t>𝜖</m:t>
                              </m:r>
                            </m:e>
                            <m:sub>
                              <m:r>
                                <a:rPr lang="en-US" sz="2800" i="1">
                                  <a:latin typeface="Cambria Math"/>
                                </a:rPr>
                                <m:t>𝑟</m:t>
                              </m:r>
                              <m:r>
                                <a:rPr lang="en-US" sz="2800" i="1">
                                  <a:latin typeface="Cambria Math"/>
                                </a:rPr>
                                <m:t>1</m:t>
                              </m:r>
                            </m:sub>
                          </m:sSub>
                        </m:den>
                      </m:f>
                      <m:r>
                        <a:rPr lang="en-US" sz="2800" i="1">
                          <a:latin typeface="Cambria Math"/>
                        </a:rPr>
                        <m:t>=</m:t>
                      </m:r>
                      <m:f>
                        <m:fPr>
                          <m:ctrlPr>
                            <a:rPr lang="en-US" sz="2800" i="1">
                              <a:latin typeface="Cambria Math"/>
                            </a:rPr>
                          </m:ctrlPr>
                        </m:fPr>
                        <m:num>
                          <m:sSub>
                            <m:sSubPr>
                              <m:ctrlPr>
                                <a:rPr lang="en-US" sz="2800" i="1">
                                  <a:latin typeface="Cambria Math"/>
                                </a:rPr>
                              </m:ctrlPr>
                            </m:sSubPr>
                            <m:e>
                              <m:r>
                                <a:rPr lang="en-US" sz="2800" i="1">
                                  <a:latin typeface="Cambria Math"/>
                                </a:rPr>
                                <m:t>𝐷</m:t>
                              </m:r>
                            </m:e>
                            <m:sub>
                              <m:r>
                                <a:rPr lang="en-US" sz="2800" i="1">
                                  <a:latin typeface="Cambria Math"/>
                                </a:rPr>
                                <m:t>2</m:t>
                              </m:r>
                              <m:r>
                                <a:rPr lang="en-US" sz="2800" i="1">
                                  <a:latin typeface="Cambria Math"/>
                                </a:rPr>
                                <m:t>𝑡</m:t>
                              </m:r>
                            </m:sub>
                          </m:sSub>
                        </m:num>
                        <m:den>
                          <m:sSub>
                            <m:sSubPr>
                              <m:ctrlPr>
                                <a:rPr lang="en-US" sz="2800" i="1">
                                  <a:latin typeface="Cambria Math"/>
                                </a:rPr>
                              </m:ctrlPr>
                            </m:sSubPr>
                            <m:e>
                              <m:r>
                                <a:rPr lang="en-US" sz="2800" i="1">
                                  <a:latin typeface="Cambria Math"/>
                                </a:rPr>
                                <m:t>𝜖</m:t>
                              </m:r>
                            </m:e>
                            <m:sub>
                              <m:r>
                                <a:rPr lang="en-US" sz="2800" i="1">
                                  <a:latin typeface="Cambria Math"/>
                                </a:rPr>
                                <m:t>𝑟</m:t>
                              </m:r>
                              <m:r>
                                <a:rPr lang="en-US" sz="2800" i="1">
                                  <a:latin typeface="Cambria Math"/>
                                </a:rPr>
                                <m:t>2</m:t>
                              </m:r>
                            </m:sub>
                          </m:sSub>
                        </m:den>
                      </m:f>
                    </m:oMath>
                  </m:oMathPara>
                </a14:m>
                <a:endParaRPr lang="en-US" sz="2800" dirty="0" smtClean="0"/>
              </a:p>
              <a:p>
                <a:pPr marL="0" indent="0" algn="just" rtl="0">
                  <a:buNone/>
                </a:pPr>
                <a:endParaRPr lang="ar-IQ"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333" r="-1333"/>
                </a:stretch>
              </a:blipFill>
            </p:spPr>
            <p:txBody>
              <a:bodyPr/>
              <a:lstStyle/>
              <a:p>
                <a:r>
                  <a:rPr lang="en-US">
                    <a:noFill/>
                  </a:rPr>
                  <a:t> </a:t>
                </a:r>
              </a:p>
            </p:txBody>
          </p:sp>
        </mc:Fallback>
      </mc:AlternateContent>
    </p:spTree>
    <p:extLst>
      <p:ext uri="{BB962C8B-B14F-4D97-AF65-F5344CB8AC3E}">
        <p14:creationId xmlns:p14="http://schemas.microsoft.com/office/powerpoint/2010/main" val="2575717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0" y="0"/>
                <a:ext cx="9144000" cy="1916832"/>
              </a:xfrm>
            </p:spPr>
            <p:style>
              <a:lnRef idx="1">
                <a:schemeClr val="accent3"/>
              </a:lnRef>
              <a:fillRef idx="2">
                <a:schemeClr val="accent3"/>
              </a:fillRef>
              <a:effectRef idx="1">
                <a:schemeClr val="accent3"/>
              </a:effectRef>
              <a:fontRef idx="minor">
                <a:schemeClr val="dk1"/>
              </a:fontRef>
            </p:style>
            <p:txBody>
              <a:bodyPr>
                <a:noAutofit/>
              </a:bodyPr>
              <a:lstStyle/>
              <a:p>
                <a:pPr algn="just" rtl="0">
                  <a:lnSpc>
                    <a:spcPct val="150000"/>
                  </a:lnSpc>
                </a:pPr>
                <a:r>
                  <a:rPr lang="en-US" sz="2800" dirty="0">
                    <a:solidFill>
                      <a:srgbClr val="FF0000"/>
                    </a:solidFill>
                    <a:latin typeface="Times New Roman"/>
                    <a:ea typeface="Times New Roman"/>
                  </a:rPr>
                  <a:t>(2)</a:t>
                </a:r>
                <a:r>
                  <a:rPr lang="en-US" sz="2800" dirty="0">
                    <a:solidFill>
                      <a:srgbClr val="000000"/>
                    </a:solidFill>
                    <a:effectLst/>
                    <a:latin typeface="Times New Roman"/>
                    <a:ea typeface="Times New Roman"/>
                  </a:rPr>
                  <a:t> The normal component of </a:t>
                </a:r>
                <a14:m>
                  <m:oMath xmlns:m="http://schemas.openxmlformats.org/officeDocument/2006/math">
                    <m:r>
                      <a:rPr lang="en-US" sz="2800" b="1" i="1" smtClean="0">
                        <a:solidFill>
                          <a:srgbClr val="FF0000"/>
                        </a:solidFill>
                        <a:effectLst/>
                        <a:latin typeface="Cambria Math"/>
                        <a:ea typeface="Times New Roman"/>
                        <a:cs typeface="Times New Roman"/>
                      </a:rPr>
                      <m:t>𝐃</m:t>
                    </m:r>
                  </m:oMath>
                </a14:m>
                <a:r>
                  <a:rPr lang="en-US" sz="2800" dirty="0">
                    <a:solidFill>
                      <a:srgbClr val="000000"/>
                    </a:solidFill>
                    <a:effectLst/>
                    <a:latin typeface="Times New Roman"/>
                    <a:ea typeface="Times New Roman"/>
                  </a:rPr>
                  <a:t> has a discontinuity of magnitude </a:t>
                </a:r>
                <a14:m>
                  <m:oMath xmlns:m="http://schemas.openxmlformats.org/officeDocument/2006/math">
                    <m:r>
                      <a:rPr lang="en-US" sz="2800" i="1">
                        <a:solidFill>
                          <a:srgbClr val="000000"/>
                        </a:solidFill>
                        <a:effectLst/>
                        <a:latin typeface="Cambria Math"/>
                        <a:ea typeface="Times New Roman"/>
                        <a:cs typeface="Times New Roman"/>
                      </a:rPr>
                      <m:t>|</m:t>
                    </m:r>
                    <m:sSub>
                      <m:sSubPr>
                        <m:ctrlPr>
                          <a:rPr lang="en-US" sz="2800" i="1" smtClean="0">
                            <a:solidFill>
                              <a:srgbClr val="FF0000"/>
                            </a:solidFill>
                            <a:effectLst/>
                            <a:latin typeface="Cambria Math"/>
                            <a:ea typeface="Times New Roman"/>
                            <a:cs typeface="Times New Roman"/>
                          </a:rPr>
                        </m:ctrlPr>
                      </m:sSubPr>
                      <m:e>
                        <m:r>
                          <a:rPr lang="en-US" sz="2800" i="1">
                            <a:solidFill>
                              <a:srgbClr val="FF0000"/>
                            </a:solidFill>
                            <a:effectLst/>
                            <a:latin typeface="Cambria Math"/>
                            <a:ea typeface="Times New Roman"/>
                            <a:cs typeface="Times New Roman"/>
                          </a:rPr>
                          <m:t>𝜌</m:t>
                        </m:r>
                      </m:e>
                      <m:sub>
                        <m:r>
                          <a:rPr lang="en-US" sz="2800" i="1">
                            <a:solidFill>
                              <a:srgbClr val="FF0000"/>
                            </a:solidFill>
                            <a:effectLst/>
                            <a:latin typeface="Cambria Math"/>
                            <a:ea typeface="Times New Roman"/>
                            <a:cs typeface="Times New Roman"/>
                          </a:rPr>
                          <m:t>𝑆</m:t>
                        </m:r>
                      </m:sub>
                    </m:sSub>
                    <m:r>
                      <a:rPr lang="en-US" sz="2800" i="1">
                        <a:solidFill>
                          <a:srgbClr val="000000"/>
                        </a:solidFill>
                        <a:effectLst/>
                        <a:latin typeface="Cambria Math"/>
                        <a:ea typeface="Times New Roman"/>
                        <a:cs typeface="Times New Roman"/>
                      </a:rPr>
                      <m:t>|</m:t>
                    </m:r>
                  </m:oMath>
                </a14:m>
                <a:r>
                  <a:rPr lang="en-US" sz="2800" dirty="0">
                    <a:solidFill>
                      <a:srgbClr val="000000"/>
                    </a:solidFill>
                    <a:effectLst/>
                    <a:latin typeface="Times New Roman"/>
                    <a:ea typeface="Times New Roman"/>
                  </a:rPr>
                  <a:t> across a dielectric interface. </a:t>
                </a:r>
                <a:r>
                  <a:rPr lang="en-US" sz="2800" dirty="0" smtClean="0">
                    <a:solidFill>
                      <a:srgbClr val="000000"/>
                    </a:solidFill>
                    <a:effectLst/>
                    <a:latin typeface="Times New Roman"/>
                    <a:ea typeface="Times New Roman"/>
                  </a:rPr>
                  <a:t/>
                </a:r>
                <a:br>
                  <a:rPr lang="en-US" sz="2800" dirty="0" smtClean="0">
                    <a:solidFill>
                      <a:srgbClr val="000000"/>
                    </a:solidFill>
                    <a:effectLst/>
                    <a:latin typeface="Times New Roman"/>
                    <a:ea typeface="Times New Roman"/>
                  </a:rPr>
                </a:br>
                <a:r>
                  <a:rPr lang="en-US" sz="2800" dirty="0" smtClean="0">
                    <a:solidFill>
                      <a:srgbClr val="000000"/>
                    </a:solidFill>
                    <a:effectLst/>
                    <a:latin typeface="Times New Roman"/>
                    <a:ea typeface="Times New Roman"/>
                  </a:rPr>
                  <a:t>We </a:t>
                </a:r>
                <a:r>
                  <a:rPr lang="en-US" sz="2800" dirty="0">
                    <a:solidFill>
                      <a:srgbClr val="000000"/>
                    </a:solidFill>
                    <a:effectLst/>
                    <a:latin typeface="Times New Roman"/>
                    <a:ea typeface="Times New Roman"/>
                  </a:rPr>
                  <a:t>apply </a:t>
                </a:r>
                <a:r>
                  <a:rPr lang="en-US" sz="2800" dirty="0" err="1" smtClean="0">
                    <a:solidFill>
                      <a:srgbClr val="000000"/>
                    </a:solidFill>
                    <a:effectLst/>
                    <a:latin typeface="Times New Roman"/>
                    <a:ea typeface="Times New Roman"/>
                  </a:rPr>
                  <a:t>equ</a:t>
                </a:r>
                <a:r>
                  <a:rPr lang="en-US" sz="2800" dirty="0" smtClean="0">
                    <a:solidFill>
                      <a:srgbClr val="000000"/>
                    </a:solidFill>
                    <a:effectLst/>
                    <a:latin typeface="Times New Roman"/>
                    <a:ea typeface="Times New Roman"/>
                  </a:rPr>
                  <a:t>. </a:t>
                </a:r>
                <a:r>
                  <a:rPr lang="en-US" sz="2800" dirty="0">
                    <a:solidFill>
                      <a:srgbClr val="000000"/>
                    </a:solidFill>
                    <a:effectLst/>
                    <a:latin typeface="Times New Roman"/>
                    <a:ea typeface="Times New Roman"/>
                  </a:rPr>
                  <a:t>(</a:t>
                </a:r>
                <a14:m>
                  <m:oMath xmlns:m="http://schemas.openxmlformats.org/officeDocument/2006/math">
                    <m:r>
                      <a:rPr lang="en-US" sz="2800">
                        <a:effectLst/>
                        <a:latin typeface="Cambria Math"/>
                        <a:ea typeface="Batang"/>
                        <a:cs typeface="Times New Roman"/>
                      </a:rPr>
                      <m:t>5</m:t>
                    </m:r>
                    <m:r>
                      <a:rPr lang="en-US" sz="2800">
                        <a:effectLst/>
                        <a:latin typeface="Cambria Math"/>
                        <a:ea typeface="Batang"/>
                        <a:cs typeface="Times New Roman"/>
                      </a:rPr>
                      <m:t>.</m:t>
                    </m:r>
                    <m:r>
                      <a:rPr lang="en-US" sz="2800">
                        <a:effectLst/>
                        <a:latin typeface="Cambria Math"/>
                        <a:ea typeface="Batang"/>
                        <a:cs typeface="Times New Roman"/>
                      </a:rPr>
                      <m:t>22</m:t>
                    </m:r>
                  </m:oMath>
                </a14:m>
                <a:r>
                  <a:rPr lang="en-US" sz="2800" dirty="0">
                    <a:solidFill>
                      <a:srgbClr val="000000"/>
                    </a:solidFill>
                    <a:effectLst/>
                    <a:latin typeface="Times New Roman"/>
                    <a:ea typeface="Times New Roman"/>
                  </a:rPr>
                  <a:t>) to the Figure (5.6b</a:t>
                </a:r>
                <a:r>
                  <a:rPr lang="en-US" sz="2800" dirty="0" smtClean="0">
                    <a:solidFill>
                      <a:srgbClr val="000000"/>
                    </a:solidFill>
                    <a:effectLst/>
                    <a:latin typeface="Times New Roman"/>
                    <a:ea typeface="Times New Roman"/>
                  </a:rPr>
                  <a:t>). As </a:t>
                </a:r>
                <a14:m>
                  <m:oMath xmlns:m="http://schemas.openxmlformats.org/officeDocument/2006/math">
                    <m:r>
                      <a:rPr lang="en-US" sz="2800" i="1">
                        <a:solidFill>
                          <a:srgbClr val="000000"/>
                        </a:solidFill>
                        <a:effectLst/>
                        <a:latin typeface="Cambria Math"/>
                        <a:ea typeface="Times New Roman"/>
                        <a:cs typeface="Times New Roman"/>
                      </a:rPr>
                      <m:t>∆</m:t>
                    </m:r>
                    <m:r>
                      <a:rPr lang="en-US" sz="2800" i="1">
                        <a:solidFill>
                          <a:srgbClr val="000000"/>
                        </a:solidFill>
                        <a:effectLst/>
                        <a:latin typeface="Cambria Math"/>
                        <a:ea typeface="Times New Roman"/>
                        <a:cs typeface="Times New Roman"/>
                      </a:rPr>
                      <m:t>h</m:t>
                    </m:r>
                    <m:r>
                      <a:rPr lang="en-US" sz="2800">
                        <a:effectLst/>
                        <a:latin typeface="Cambria Math"/>
                        <a:ea typeface="Batang"/>
                        <a:cs typeface="Times New Roman"/>
                      </a:rPr>
                      <m:t>→</m:t>
                    </m:r>
                    <m:r>
                      <a:rPr lang="en-US" sz="2800" i="1">
                        <a:solidFill>
                          <a:srgbClr val="000000"/>
                        </a:solidFill>
                        <a:effectLst/>
                        <a:latin typeface="Cambria Math"/>
                        <a:ea typeface="Times New Roman"/>
                        <a:cs typeface="Times New Roman"/>
                      </a:rPr>
                      <m:t>0</m:t>
                    </m:r>
                  </m:oMath>
                </a14:m>
                <a:r>
                  <a:rPr lang="en-US" sz="2800" dirty="0">
                    <a:solidFill>
                      <a:srgbClr val="000000"/>
                    </a:solidFill>
                    <a:effectLst/>
                    <a:latin typeface="Times New Roman"/>
                    <a:ea typeface="Times New Roman"/>
                  </a:rPr>
                  <a:t> gives</a:t>
                </a:r>
                <a:endParaRPr lang="ar-IQ" sz="28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0"/>
                <a:ext cx="9144000" cy="1916832"/>
              </a:xfrm>
              <a:blipFill rotWithShape="1">
                <a:blip r:embed="rId2"/>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916832"/>
                <a:ext cx="9144000" cy="4941168"/>
              </a:xfrm>
            </p:spPr>
            <p:txBody>
              <a:bodyPr/>
              <a:lstStyle/>
              <a:p>
                <a:pPr marL="0" indent="0" algn="just" rtl="0">
                  <a:lnSpc>
                    <a:spcPct val="150000"/>
                  </a:lnSpc>
                  <a:spcAft>
                    <a:spcPts val="0"/>
                  </a:spcAft>
                  <a:buNone/>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a:ea typeface="Times New Roman"/>
                          <a:cs typeface="Times New Roman"/>
                        </a:rPr>
                        <m:t>∆</m:t>
                      </m:r>
                      <m:r>
                        <a:rPr lang="en-US" i="1" smtClean="0">
                          <a:solidFill>
                            <a:srgbClr val="000000"/>
                          </a:solidFill>
                          <a:latin typeface="Cambria Math"/>
                          <a:ea typeface="Times New Roman"/>
                          <a:cs typeface="Times New Roman"/>
                        </a:rPr>
                        <m:t>𝑄</m:t>
                      </m:r>
                      <m:r>
                        <a:rPr lang="en-US" i="1" smtClean="0">
                          <a:solidFill>
                            <a:srgbClr val="000000"/>
                          </a:solidFill>
                          <a:latin typeface="Cambria Math"/>
                          <a:ea typeface="Times New Roman"/>
                          <a:cs typeface="Times New Roman"/>
                        </a:rPr>
                        <m:t>=</m:t>
                      </m:r>
                      <m:sSub>
                        <m:sSubPr>
                          <m:ctrlPr>
                            <a:rPr lang="en-US" i="1">
                              <a:solidFill>
                                <a:srgbClr val="000000"/>
                              </a:solidFill>
                              <a:effectLst/>
                              <a:latin typeface="Cambria Math"/>
                              <a:ea typeface="Times New Roman"/>
                              <a:cs typeface="Times New Roman"/>
                            </a:rPr>
                          </m:ctrlPr>
                        </m:sSubPr>
                        <m:e>
                          <m:r>
                            <a:rPr lang="en-US" i="1">
                              <a:solidFill>
                                <a:srgbClr val="000000"/>
                              </a:solidFill>
                              <a:effectLst/>
                              <a:latin typeface="Cambria Math"/>
                              <a:ea typeface="Times New Roman"/>
                              <a:cs typeface="Times New Roman"/>
                            </a:rPr>
                            <m:t>𝜌</m:t>
                          </m:r>
                        </m:e>
                        <m:sub>
                          <m:r>
                            <a:rPr lang="en-US" i="1">
                              <a:solidFill>
                                <a:srgbClr val="000000"/>
                              </a:solidFill>
                              <a:effectLst/>
                              <a:latin typeface="Cambria Math"/>
                              <a:ea typeface="Times New Roman"/>
                              <a:cs typeface="Times New Roman"/>
                            </a:rPr>
                            <m:t>𝑆</m:t>
                          </m:r>
                        </m:sub>
                      </m:sSub>
                      <m:r>
                        <a:rPr lang="en-US" i="1">
                          <a:solidFill>
                            <a:srgbClr val="000000"/>
                          </a:solidFill>
                          <a:effectLst/>
                          <a:latin typeface="Cambria Math"/>
                          <a:ea typeface="Times New Roman"/>
                          <a:cs typeface="Times New Roman"/>
                        </a:rPr>
                        <m:t>∆</m:t>
                      </m:r>
                      <m:r>
                        <a:rPr lang="en-US" i="1">
                          <a:solidFill>
                            <a:srgbClr val="000000"/>
                          </a:solidFill>
                          <a:effectLst/>
                          <a:latin typeface="Cambria Math"/>
                          <a:ea typeface="Times New Roman"/>
                          <a:cs typeface="Times New Roman"/>
                        </a:rPr>
                        <m:t>𝑆</m:t>
                      </m:r>
                      <m:r>
                        <a:rPr lang="en-US" i="1">
                          <a:solidFill>
                            <a:srgbClr val="000000"/>
                          </a:solidFill>
                          <a:effectLst/>
                          <a:latin typeface="Cambria Math"/>
                          <a:ea typeface="Times New Roman"/>
                          <a:cs typeface="Times New Roman"/>
                        </a:rPr>
                        <m:t>=</m:t>
                      </m:r>
                      <m:sSub>
                        <m:sSubPr>
                          <m:ctrlPr>
                            <a:rPr lang="en-US" i="1">
                              <a:solidFill>
                                <a:srgbClr val="000000"/>
                              </a:solidFill>
                              <a:effectLst/>
                              <a:latin typeface="Cambria Math"/>
                              <a:ea typeface="Times New Roman"/>
                              <a:cs typeface="Times New Roman"/>
                            </a:rPr>
                          </m:ctrlPr>
                        </m:sSubPr>
                        <m:e>
                          <m:r>
                            <a:rPr lang="en-US" i="1">
                              <a:solidFill>
                                <a:srgbClr val="000000"/>
                              </a:solidFill>
                              <a:effectLst/>
                              <a:latin typeface="Cambria Math"/>
                              <a:ea typeface="Times New Roman"/>
                              <a:cs typeface="Times New Roman"/>
                            </a:rPr>
                            <m:t>𝐷</m:t>
                          </m:r>
                        </m:e>
                        <m:sub>
                          <m:r>
                            <a:rPr lang="en-US" i="1">
                              <a:solidFill>
                                <a:srgbClr val="000000"/>
                              </a:solidFill>
                              <a:effectLst/>
                              <a:latin typeface="Cambria Math"/>
                              <a:ea typeface="Times New Roman"/>
                              <a:cs typeface="Times New Roman"/>
                            </a:rPr>
                            <m:t>1</m:t>
                          </m:r>
                          <m:r>
                            <a:rPr lang="en-US" i="1">
                              <a:solidFill>
                                <a:srgbClr val="000000"/>
                              </a:solidFill>
                              <a:effectLst/>
                              <a:latin typeface="Cambria Math"/>
                              <a:ea typeface="Times New Roman"/>
                              <a:cs typeface="Times New Roman"/>
                            </a:rPr>
                            <m:t>𝑛</m:t>
                          </m:r>
                        </m:sub>
                      </m:sSub>
                      <m:r>
                        <a:rPr lang="en-US" i="1">
                          <a:solidFill>
                            <a:srgbClr val="000000"/>
                          </a:solidFill>
                          <a:effectLst/>
                          <a:latin typeface="Cambria Math"/>
                          <a:ea typeface="Times New Roman"/>
                          <a:cs typeface="Times New Roman"/>
                        </a:rPr>
                        <m:t>∆</m:t>
                      </m:r>
                      <m:r>
                        <a:rPr lang="en-US" i="1">
                          <a:solidFill>
                            <a:srgbClr val="000000"/>
                          </a:solidFill>
                          <a:effectLst/>
                          <a:latin typeface="Cambria Math"/>
                          <a:ea typeface="Times New Roman"/>
                          <a:cs typeface="Times New Roman"/>
                        </a:rPr>
                        <m:t>𝑆</m:t>
                      </m:r>
                      <m:r>
                        <a:rPr lang="en-US" i="1">
                          <a:solidFill>
                            <a:srgbClr val="000000"/>
                          </a:solidFill>
                          <a:effectLst/>
                          <a:latin typeface="Cambria Math"/>
                          <a:ea typeface="Times New Roman"/>
                          <a:cs typeface="Times New Roman"/>
                        </a:rPr>
                        <m:t>−</m:t>
                      </m:r>
                      <m:sSub>
                        <m:sSubPr>
                          <m:ctrlPr>
                            <a:rPr lang="en-US" i="1">
                              <a:solidFill>
                                <a:srgbClr val="000000"/>
                              </a:solidFill>
                              <a:effectLst/>
                              <a:latin typeface="Cambria Math"/>
                              <a:ea typeface="Times New Roman"/>
                              <a:cs typeface="Times New Roman"/>
                            </a:rPr>
                          </m:ctrlPr>
                        </m:sSubPr>
                        <m:e>
                          <m:r>
                            <a:rPr lang="en-US" i="1">
                              <a:solidFill>
                                <a:srgbClr val="000000"/>
                              </a:solidFill>
                              <a:effectLst/>
                              <a:latin typeface="Cambria Math"/>
                              <a:ea typeface="Times New Roman"/>
                              <a:cs typeface="Times New Roman"/>
                            </a:rPr>
                            <m:t>𝐷</m:t>
                          </m:r>
                        </m:e>
                        <m:sub>
                          <m:r>
                            <a:rPr lang="en-US" i="1">
                              <a:solidFill>
                                <a:srgbClr val="000000"/>
                              </a:solidFill>
                              <a:effectLst/>
                              <a:latin typeface="Cambria Math"/>
                              <a:ea typeface="Times New Roman"/>
                              <a:cs typeface="Times New Roman"/>
                            </a:rPr>
                            <m:t>2</m:t>
                          </m:r>
                          <m:r>
                            <a:rPr lang="en-US" i="1">
                              <a:solidFill>
                                <a:srgbClr val="000000"/>
                              </a:solidFill>
                              <a:effectLst/>
                              <a:latin typeface="Cambria Math"/>
                              <a:ea typeface="Times New Roman"/>
                              <a:cs typeface="Times New Roman"/>
                            </a:rPr>
                            <m:t>𝑛</m:t>
                          </m:r>
                        </m:sub>
                      </m:sSub>
                      <m:r>
                        <a:rPr lang="en-US" i="1">
                          <a:solidFill>
                            <a:srgbClr val="000000"/>
                          </a:solidFill>
                          <a:effectLst/>
                          <a:latin typeface="Cambria Math"/>
                          <a:ea typeface="Times New Roman"/>
                          <a:cs typeface="Times New Roman"/>
                        </a:rPr>
                        <m:t>∆</m:t>
                      </m:r>
                      <m:r>
                        <a:rPr lang="en-US" i="1">
                          <a:solidFill>
                            <a:srgbClr val="000000"/>
                          </a:solidFill>
                          <a:effectLst/>
                          <a:latin typeface="Cambria Math"/>
                          <a:ea typeface="Times New Roman"/>
                          <a:cs typeface="Times New Roman"/>
                        </a:rPr>
                        <m:t>𝑆</m:t>
                      </m:r>
                    </m:oMath>
                  </m:oMathPara>
                </a14:m>
                <a:endParaRPr lang="en-US" sz="2800" dirty="0">
                  <a:ea typeface="Calibri"/>
                  <a:cs typeface="Arial"/>
                </a:endParaRPr>
              </a:p>
              <a:p>
                <a:pPr marL="0" indent="0" algn="just" rtl="0">
                  <a:lnSpc>
                    <a:spcPct val="150000"/>
                  </a:lnSpc>
                  <a:buNone/>
                </a:pPr>
                <a14:m>
                  <m:oMathPara xmlns:m="http://schemas.openxmlformats.org/officeDocument/2006/math">
                    <m:oMathParaPr>
                      <m:jc m:val="centerGroup"/>
                    </m:oMathParaPr>
                    <m:oMath xmlns:m="http://schemas.openxmlformats.org/officeDocument/2006/math">
                      <m:sSub>
                        <m:sSubPr>
                          <m:ctrlPr>
                            <a:rPr lang="en-US" i="1">
                              <a:solidFill>
                                <a:srgbClr val="000000"/>
                              </a:solidFill>
                              <a:effectLst/>
                              <a:latin typeface="Cambria Math"/>
                              <a:ea typeface="Times New Roman"/>
                              <a:cs typeface="Times New Roman"/>
                            </a:rPr>
                          </m:ctrlPr>
                        </m:sSubPr>
                        <m:e>
                          <m:r>
                            <a:rPr lang="en-US" i="1">
                              <a:solidFill>
                                <a:srgbClr val="000000"/>
                              </a:solidFill>
                              <a:effectLst/>
                              <a:latin typeface="Cambria Math"/>
                              <a:ea typeface="Times New Roman"/>
                              <a:cs typeface="Times New Roman"/>
                            </a:rPr>
                            <m:t>𝐷</m:t>
                          </m:r>
                        </m:e>
                        <m:sub>
                          <m:r>
                            <a:rPr lang="en-US" i="1">
                              <a:solidFill>
                                <a:srgbClr val="000000"/>
                              </a:solidFill>
                              <a:effectLst/>
                              <a:latin typeface="Cambria Math"/>
                              <a:ea typeface="Times New Roman"/>
                              <a:cs typeface="Times New Roman"/>
                            </a:rPr>
                            <m:t>1</m:t>
                          </m:r>
                          <m:r>
                            <a:rPr lang="en-US" i="1">
                              <a:solidFill>
                                <a:srgbClr val="000000"/>
                              </a:solidFill>
                              <a:effectLst/>
                              <a:latin typeface="Cambria Math"/>
                              <a:ea typeface="Times New Roman"/>
                              <a:cs typeface="Times New Roman"/>
                            </a:rPr>
                            <m:t>𝑛</m:t>
                          </m:r>
                        </m:sub>
                      </m:sSub>
                      <m:r>
                        <a:rPr lang="en-US" i="1">
                          <a:solidFill>
                            <a:srgbClr val="000000"/>
                          </a:solidFill>
                          <a:effectLst/>
                          <a:latin typeface="Cambria Math"/>
                          <a:ea typeface="Times New Roman"/>
                          <a:cs typeface="Times New Roman"/>
                        </a:rPr>
                        <m:t>−</m:t>
                      </m:r>
                      <m:sSub>
                        <m:sSubPr>
                          <m:ctrlPr>
                            <a:rPr lang="en-US" i="1">
                              <a:solidFill>
                                <a:srgbClr val="000000"/>
                              </a:solidFill>
                              <a:effectLst/>
                              <a:latin typeface="Cambria Math"/>
                              <a:ea typeface="Times New Roman"/>
                              <a:cs typeface="Times New Roman"/>
                            </a:rPr>
                          </m:ctrlPr>
                        </m:sSubPr>
                        <m:e>
                          <m:r>
                            <a:rPr lang="en-US" i="1">
                              <a:solidFill>
                                <a:srgbClr val="000000"/>
                              </a:solidFill>
                              <a:effectLst/>
                              <a:latin typeface="Cambria Math"/>
                              <a:ea typeface="Times New Roman"/>
                              <a:cs typeface="Times New Roman"/>
                            </a:rPr>
                            <m:t>𝐷</m:t>
                          </m:r>
                        </m:e>
                        <m:sub>
                          <m:r>
                            <a:rPr lang="en-US" i="1">
                              <a:solidFill>
                                <a:srgbClr val="000000"/>
                              </a:solidFill>
                              <a:effectLst/>
                              <a:latin typeface="Cambria Math"/>
                              <a:ea typeface="Times New Roman"/>
                              <a:cs typeface="Times New Roman"/>
                            </a:rPr>
                            <m:t>2</m:t>
                          </m:r>
                          <m:r>
                            <a:rPr lang="en-US" i="1">
                              <a:solidFill>
                                <a:srgbClr val="000000"/>
                              </a:solidFill>
                              <a:effectLst/>
                              <a:latin typeface="Cambria Math"/>
                              <a:ea typeface="Times New Roman"/>
                              <a:cs typeface="Times New Roman"/>
                            </a:rPr>
                            <m:t>𝑛</m:t>
                          </m:r>
                        </m:sub>
                      </m:sSub>
                      <m:r>
                        <a:rPr lang="en-US" i="1">
                          <a:solidFill>
                            <a:srgbClr val="000000"/>
                          </a:solidFill>
                          <a:effectLst/>
                          <a:latin typeface="Cambria Math"/>
                          <a:ea typeface="Times New Roman"/>
                          <a:cs typeface="Times New Roman"/>
                        </a:rPr>
                        <m:t>=</m:t>
                      </m:r>
                      <m:sSub>
                        <m:sSubPr>
                          <m:ctrlPr>
                            <a:rPr lang="en-US" i="1">
                              <a:solidFill>
                                <a:srgbClr val="000000"/>
                              </a:solidFill>
                              <a:effectLst/>
                              <a:latin typeface="Cambria Math"/>
                              <a:ea typeface="Times New Roman"/>
                              <a:cs typeface="Times New Roman"/>
                            </a:rPr>
                          </m:ctrlPr>
                        </m:sSubPr>
                        <m:e>
                          <m:r>
                            <a:rPr lang="en-US" i="1">
                              <a:solidFill>
                                <a:srgbClr val="000000"/>
                              </a:solidFill>
                              <a:effectLst/>
                              <a:latin typeface="Cambria Math"/>
                              <a:ea typeface="Times New Roman"/>
                              <a:cs typeface="Times New Roman"/>
                            </a:rPr>
                            <m:t>𝜌</m:t>
                          </m:r>
                        </m:e>
                        <m:sub>
                          <m:r>
                            <a:rPr lang="en-US" i="1">
                              <a:solidFill>
                                <a:srgbClr val="000000"/>
                              </a:solidFill>
                              <a:effectLst/>
                              <a:latin typeface="Cambria Math"/>
                              <a:ea typeface="Times New Roman"/>
                              <a:cs typeface="Times New Roman"/>
                            </a:rPr>
                            <m:t>𝑆</m:t>
                          </m:r>
                        </m:sub>
                      </m:sSub>
                      <m:r>
                        <a:rPr lang="en-US" b="0" i="1" smtClean="0">
                          <a:solidFill>
                            <a:srgbClr val="000000"/>
                          </a:solidFill>
                          <a:effectLst/>
                          <a:latin typeface="Cambria Math"/>
                          <a:ea typeface="Times New Roman"/>
                          <a:cs typeface="Times New Roman"/>
                        </a:rPr>
                        <m:t>  </m:t>
                      </m:r>
                      <m:r>
                        <m:rPr>
                          <m:sty m:val="p"/>
                        </m:rPr>
                        <a:rPr lang="en-US" b="0" i="0" smtClean="0">
                          <a:solidFill>
                            <a:srgbClr val="FF0000"/>
                          </a:solidFill>
                          <a:effectLst/>
                          <a:latin typeface="Cambria Math"/>
                          <a:ea typeface="Times New Roman"/>
                          <a:cs typeface="Times New Roman"/>
                        </a:rPr>
                        <m:t>or</m:t>
                      </m:r>
                      <m:r>
                        <a:rPr lang="en-US" b="0" i="1" smtClean="0">
                          <a:solidFill>
                            <a:srgbClr val="000000"/>
                          </a:solidFill>
                          <a:effectLst/>
                          <a:latin typeface="Cambria Math"/>
                          <a:ea typeface="Times New Roman"/>
                          <a:cs typeface="Times New Roman"/>
                        </a:rPr>
                        <m:t>   </m:t>
                      </m:r>
                      <m:sSub>
                        <m:sSubPr>
                          <m:ctrlPr>
                            <a:rPr lang="en-US" i="1">
                              <a:effectLst/>
                              <a:latin typeface="Cambria Math"/>
                              <a:ea typeface="Batang"/>
                              <a:cs typeface="Times New Roman"/>
                            </a:rPr>
                          </m:ctrlPr>
                        </m:sSubPr>
                        <m:e>
                          <m:r>
                            <a:rPr lang="en-US" i="1">
                              <a:effectLst/>
                              <a:latin typeface="Cambria Math"/>
                              <a:ea typeface="Batang"/>
                              <a:cs typeface="Times New Roman"/>
                            </a:rPr>
                            <m:t>𝜖</m:t>
                          </m:r>
                        </m:e>
                        <m:sub>
                          <m:r>
                            <a:rPr lang="en-US" i="1">
                              <a:effectLst/>
                              <a:latin typeface="Cambria Math"/>
                              <a:ea typeface="Batang"/>
                              <a:cs typeface="Times New Roman"/>
                            </a:rPr>
                            <m:t>𝑟</m:t>
                          </m:r>
                          <m:r>
                            <a:rPr lang="en-US" i="1">
                              <a:effectLst/>
                              <a:latin typeface="Cambria Math"/>
                              <a:ea typeface="Batang"/>
                              <a:cs typeface="Times New Roman"/>
                            </a:rPr>
                            <m:t>1</m:t>
                          </m:r>
                        </m:sub>
                      </m:sSub>
                      <m:sSub>
                        <m:sSubPr>
                          <m:ctrlPr>
                            <a:rPr lang="en-US" i="1">
                              <a:solidFill>
                                <a:srgbClr val="000000"/>
                              </a:solidFill>
                              <a:effectLst/>
                              <a:latin typeface="Cambria Math"/>
                              <a:ea typeface="Times New Roman"/>
                              <a:cs typeface="Times New Roman"/>
                            </a:rPr>
                          </m:ctrlPr>
                        </m:sSubPr>
                        <m:e>
                          <m:r>
                            <a:rPr lang="en-US" i="1">
                              <a:solidFill>
                                <a:srgbClr val="000000"/>
                              </a:solidFill>
                              <a:effectLst/>
                              <a:latin typeface="Cambria Math"/>
                              <a:ea typeface="Times New Roman"/>
                              <a:cs typeface="Times New Roman"/>
                            </a:rPr>
                            <m:t>𝐸</m:t>
                          </m:r>
                        </m:e>
                        <m:sub>
                          <m:r>
                            <a:rPr lang="en-US" i="1">
                              <a:solidFill>
                                <a:srgbClr val="000000"/>
                              </a:solidFill>
                              <a:effectLst/>
                              <a:latin typeface="Cambria Math"/>
                              <a:ea typeface="Times New Roman"/>
                              <a:cs typeface="Times New Roman"/>
                            </a:rPr>
                            <m:t>1</m:t>
                          </m:r>
                          <m:r>
                            <a:rPr lang="en-US" i="1">
                              <a:solidFill>
                                <a:srgbClr val="000000"/>
                              </a:solidFill>
                              <a:effectLst/>
                              <a:latin typeface="Cambria Math"/>
                              <a:ea typeface="Times New Roman"/>
                              <a:cs typeface="Times New Roman"/>
                            </a:rPr>
                            <m:t>𝑛</m:t>
                          </m:r>
                        </m:sub>
                      </m:sSub>
                      <m:r>
                        <a:rPr lang="en-US" i="1">
                          <a:effectLst/>
                          <a:latin typeface="Cambria Math"/>
                          <a:ea typeface="Times New Roman"/>
                          <a:cs typeface="Times New Roman"/>
                        </a:rPr>
                        <m:t>−</m:t>
                      </m:r>
                      <m:sSub>
                        <m:sSubPr>
                          <m:ctrlPr>
                            <a:rPr lang="en-US" i="1">
                              <a:effectLst/>
                              <a:latin typeface="Cambria Math"/>
                              <a:ea typeface="Batang"/>
                              <a:cs typeface="Times New Roman"/>
                            </a:rPr>
                          </m:ctrlPr>
                        </m:sSubPr>
                        <m:e>
                          <m:r>
                            <a:rPr lang="en-US" i="1">
                              <a:effectLst/>
                              <a:latin typeface="Cambria Math"/>
                              <a:ea typeface="Batang"/>
                              <a:cs typeface="Times New Roman"/>
                            </a:rPr>
                            <m:t>𝜖</m:t>
                          </m:r>
                        </m:e>
                        <m:sub>
                          <m:r>
                            <a:rPr lang="en-US" i="1">
                              <a:effectLst/>
                              <a:latin typeface="Cambria Math"/>
                              <a:ea typeface="Batang"/>
                              <a:cs typeface="Times New Roman"/>
                            </a:rPr>
                            <m:t>𝑟</m:t>
                          </m:r>
                          <m:r>
                            <a:rPr lang="en-US" i="1">
                              <a:effectLst/>
                              <a:latin typeface="Cambria Math"/>
                              <a:ea typeface="Batang"/>
                              <a:cs typeface="Times New Roman"/>
                            </a:rPr>
                            <m:t>2</m:t>
                          </m:r>
                        </m:sub>
                      </m:sSub>
                      <m:sSub>
                        <m:sSubPr>
                          <m:ctrlPr>
                            <a:rPr lang="en-US" i="1">
                              <a:solidFill>
                                <a:srgbClr val="000000"/>
                              </a:solidFill>
                              <a:effectLst/>
                              <a:latin typeface="Cambria Math"/>
                              <a:ea typeface="Times New Roman"/>
                              <a:cs typeface="Times New Roman"/>
                            </a:rPr>
                          </m:ctrlPr>
                        </m:sSubPr>
                        <m:e>
                          <m:r>
                            <a:rPr lang="en-US" i="1">
                              <a:solidFill>
                                <a:srgbClr val="000000"/>
                              </a:solidFill>
                              <a:effectLst/>
                              <a:latin typeface="Cambria Math"/>
                              <a:ea typeface="Times New Roman"/>
                              <a:cs typeface="Times New Roman"/>
                            </a:rPr>
                            <m:t>𝐸</m:t>
                          </m:r>
                        </m:e>
                        <m:sub>
                          <m:r>
                            <a:rPr lang="en-US" i="1">
                              <a:solidFill>
                                <a:srgbClr val="000000"/>
                              </a:solidFill>
                              <a:effectLst/>
                              <a:latin typeface="Cambria Math"/>
                              <a:ea typeface="Times New Roman"/>
                              <a:cs typeface="Times New Roman"/>
                            </a:rPr>
                            <m:t>2</m:t>
                          </m:r>
                          <m:r>
                            <a:rPr lang="en-US" i="1">
                              <a:solidFill>
                                <a:srgbClr val="000000"/>
                              </a:solidFill>
                              <a:effectLst/>
                              <a:latin typeface="Cambria Math"/>
                              <a:ea typeface="Times New Roman"/>
                              <a:cs typeface="Times New Roman"/>
                            </a:rPr>
                            <m:t>𝑛</m:t>
                          </m:r>
                        </m:sub>
                      </m:sSub>
                      <m:r>
                        <a:rPr lang="en-US" i="1">
                          <a:solidFill>
                            <a:srgbClr val="000000"/>
                          </a:solidFill>
                          <a:effectLst/>
                          <a:latin typeface="Cambria Math"/>
                          <a:ea typeface="Times New Roman"/>
                          <a:cs typeface="Times New Roman"/>
                        </a:rPr>
                        <m:t>=</m:t>
                      </m:r>
                      <m:f>
                        <m:fPr>
                          <m:ctrlPr>
                            <a:rPr lang="en-US" i="1">
                              <a:solidFill>
                                <a:srgbClr val="000000"/>
                              </a:solidFill>
                              <a:effectLst/>
                              <a:latin typeface="Cambria Math"/>
                              <a:ea typeface="Times New Roman"/>
                              <a:cs typeface="Times New Roman"/>
                            </a:rPr>
                          </m:ctrlPr>
                        </m:fPr>
                        <m:num>
                          <m:sSub>
                            <m:sSubPr>
                              <m:ctrlPr>
                                <a:rPr lang="en-US" i="1">
                                  <a:solidFill>
                                    <a:srgbClr val="000000"/>
                                  </a:solidFill>
                                  <a:effectLst/>
                                  <a:latin typeface="Cambria Math"/>
                                  <a:ea typeface="Times New Roman"/>
                                  <a:cs typeface="Times New Roman"/>
                                </a:rPr>
                              </m:ctrlPr>
                            </m:sSubPr>
                            <m:e>
                              <m:r>
                                <a:rPr lang="en-US" i="1">
                                  <a:solidFill>
                                    <a:srgbClr val="000000"/>
                                  </a:solidFill>
                                  <a:effectLst/>
                                  <a:latin typeface="Cambria Math"/>
                                  <a:ea typeface="Times New Roman"/>
                                  <a:cs typeface="Times New Roman"/>
                                </a:rPr>
                                <m:t>𝜌</m:t>
                              </m:r>
                            </m:e>
                            <m:sub>
                              <m:r>
                                <a:rPr lang="en-US" i="1">
                                  <a:solidFill>
                                    <a:srgbClr val="000000"/>
                                  </a:solidFill>
                                  <a:effectLst/>
                                  <a:latin typeface="Cambria Math"/>
                                  <a:ea typeface="Times New Roman"/>
                                  <a:cs typeface="Times New Roman"/>
                                </a:rPr>
                                <m:t>𝑆</m:t>
                              </m:r>
                            </m:sub>
                          </m:sSub>
                        </m:num>
                        <m:den>
                          <m:sSub>
                            <m:sSubPr>
                              <m:ctrlPr>
                                <a:rPr lang="en-US" i="1">
                                  <a:effectLst/>
                                  <a:latin typeface="Cambria Math"/>
                                  <a:ea typeface="Batang"/>
                                  <a:cs typeface="Times New Roman"/>
                                </a:rPr>
                              </m:ctrlPr>
                            </m:sSubPr>
                            <m:e>
                              <m:r>
                                <a:rPr lang="en-US" i="1">
                                  <a:effectLst/>
                                  <a:latin typeface="Cambria Math"/>
                                  <a:ea typeface="Batang"/>
                                  <a:cs typeface="Times New Roman"/>
                                </a:rPr>
                                <m:t>𝜖</m:t>
                              </m:r>
                            </m:e>
                            <m:sub>
                              <m:r>
                                <a:rPr lang="en-US" i="1">
                                  <a:effectLst/>
                                  <a:latin typeface="Cambria Math"/>
                                  <a:ea typeface="Batang"/>
                                  <a:cs typeface="Times New Roman"/>
                                </a:rPr>
                                <m:t>𝑜</m:t>
                              </m:r>
                            </m:sub>
                          </m:sSub>
                        </m:den>
                      </m:f>
                    </m:oMath>
                  </m:oMathPara>
                </a14:m>
                <a:endParaRPr lang="en-US" dirty="0" smtClean="0"/>
              </a:p>
              <a:p>
                <a:pPr marL="0" indent="0" algn="just" rtl="0">
                  <a:lnSpc>
                    <a:spcPct val="150000"/>
                  </a:lnSpc>
                  <a:buNone/>
                </a:pPr>
                <a:r>
                  <a:rPr lang="en-US" dirty="0"/>
                  <a:t>Generally if the interface will have no free charges i.e. (</a:t>
                </a:r>
                <a14:m>
                  <m:oMath xmlns:m="http://schemas.openxmlformats.org/officeDocument/2006/math">
                    <m:sSub>
                      <m:sSubPr>
                        <m:ctrlPr>
                          <a:rPr lang="en-US" i="1">
                            <a:latin typeface="Cambria Math"/>
                          </a:rPr>
                        </m:ctrlPr>
                      </m:sSubPr>
                      <m:e>
                        <m:r>
                          <a:rPr lang="en-US" i="1">
                            <a:latin typeface="Cambria Math"/>
                          </a:rPr>
                          <m:t>𝜌</m:t>
                        </m:r>
                      </m:e>
                      <m:sub>
                        <m:r>
                          <a:rPr lang="en-US" i="1">
                            <a:latin typeface="Cambria Math"/>
                          </a:rPr>
                          <m:t>𝑆</m:t>
                        </m:r>
                      </m:sub>
                    </m:sSub>
                    <m:r>
                      <a:rPr lang="en-US" i="1">
                        <a:latin typeface="Cambria Math"/>
                      </a:rPr>
                      <m:t>=</m:t>
                    </m:r>
                    <m:r>
                      <a:rPr lang="en-US" i="1">
                        <a:latin typeface="Cambria Math"/>
                      </a:rPr>
                      <m:t>0</m:t>
                    </m:r>
                  </m:oMath>
                </a14:m>
                <a:r>
                  <a:rPr lang="en-US" dirty="0"/>
                  <a:t>), so that</a:t>
                </a:r>
              </a:p>
              <a:p>
                <a:pPr marL="0" indent="0" algn="just">
                  <a:lnSpc>
                    <a:spcPct val="150000"/>
                  </a:lnSpc>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𝐷</m:t>
                          </m:r>
                        </m:e>
                        <m:sub>
                          <m:r>
                            <a:rPr lang="en-US" i="1">
                              <a:latin typeface="Cambria Math"/>
                            </a:rPr>
                            <m:t>1</m:t>
                          </m:r>
                          <m:r>
                            <a:rPr lang="en-US" i="1">
                              <a:latin typeface="Cambria Math"/>
                            </a:rPr>
                            <m:t>𝑛</m:t>
                          </m:r>
                        </m:sub>
                      </m:sSub>
                      <m:r>
                        <a:rPr lang="en-US" i="1">
                          <a:latin typeface="Cambria Math"/>
                        </a:rPr>
                        <m:t>=</m:t>
                      </m:r>
                      <m:sSub>
                        <m:sSubPr>
                          <m:ctrlPr>
                            <a:rPr lang="en-US" i="1">
                              <a:latin typeface="Cambria Math"/>
                            </a:rPr>
                          </m:ctrlPr>
                        </m:sSubPr>
                        <m:e>
                          <m:r>
                            <a:rPr lang="en-US" i="1">
                              <a:latin typeface="Cambria Math"/>
                            </a:rPr>
                            <m:t>𝐷</m:t>
                          </m:r>
                        </m:e>
                        <m:sub>
                          <m:r>
                            <a:rPr lang="en-US" i="1">
                              <a:latin typeface="Cambria Math"/>
                            </a:rPr>
                            <m:t>2</m:t>
                          </m:r>
                          <m:r>
                            <a:rPr lang="en-US" i="1">
                              <a:latin typeface="Cambria Math"/>
                            </a:rPr>
                            <m:t>𝑛</m:t>
                          </m:r>
                        </m:sub>
                      </m:sSub>
                      <m:r>
                        <a:rPr lang="en-US" b="0" i="1" smtClean="0">
                          <a:latin typeface="Cambria Math"/>
                        </a:rPr>
                        <m:t>       </m:t>
                      </m:r>
                      <m:r>
                        <m:rPr>
                          <m:sty m:val="p"/>
                        </m:rPr>
                        <a:rPr lang="en-US" b="0" i="0" smtClean="0">
                          <a:solidFill>
                            <a:srgbClr val="FF0000"/>
                          </a:solidFill>
                          <a:latin typeface="Cambria Math"/>
                        </a:rPr>
                        <m:t>or</m:t>
                      </m:r>
                      <m:r>
                        <a:rPr lang="en-US" b="0" i="1" smtClean="0">
                          <a:latin typeface="Cambria Math"/>
                        </a:rPr>
                        <m:t>        </m:t>
                      </m:r>
                      <m:sSub>
                        <m:sSubPr>
                          <m:ctrlPr>
                            <a:rPr lang="en-US" i="1">
                              <a:latin typeface="Cambria Math"/>
                            </a:rPr>
                          </m:ctrlPr>
                        </m:sSubPr>
                        <m:e>
                          <m:r>
                            <a:rPr lang="en-US" i="1">
                              <a:latin typeface="Cambria Math"/>
                            </a:rPr>
                            <m:t>𝜖</m:t>
                          </m:r>
                        </m:e>
                        <m:sub>
                          <m:r>
                            <a:rPr lang="en-US" i="1">
                              <a:latin typeface="Cambria Math"/>
                            </a:rPr>
                            <m:t>𝑟</m:t>
                          </m:r>
                          <m:r>
                            <a:rPr lang="en-US" i="1">
                              <a:latin typeface="Cambria Math"/>
                            </a:rPr>
                            <m:t>1</m:t>
                          </m:r>
                        </m:sub>
                      </m:sSub>
                      <m:sSub>
                        <m:sSubPr>
                          <m:ctrlPr>
                            <a:rPr lang="en-US" i="1">
                              <a:latin typeface="Cambria Math"/>
                            </a:rPr>
                          </m:ctrlPr>
                        </m:sSubPr>
                        <m:e>
                          <m:r>
                            <a:rPr lang="en-US" i="1">
                              <a:latin typeface="Cambria Math"/>
                            </a:rPr>
                            <m:t>𝐸</m:t>
                          </m:r>
                        </m:e>
                        <m:sub>
                          <m:r>
                            <a:rPr lang="en-US" i="1">
                              <a:latin typeface="Cambria Math"/>
                            </a:rPr>
                            <m:t>1</m:t>
                          </m:r>
                          <m:r>
                            <a:rPr lang="en-US" i="1">
                              <a:latin typeface="Cambria Math"/>
                            </a:rPr>
                            <m:t>𝑛</m:t>
                          </m:r>
                        </m:sub>
                      </m:sSub>
                      <m:r>
                        <a:rPr lang="en-US" i="1">
                          <a:latin typeface="Cambria Math"/>
                        </a:rPr>
                        <m:t>=</m:t>
                      </m:r>
                      <m:sSub>
                        <m:sSubPr>
                          <m:ctrlPr>
                            <a:rPr lang="en-US" i="1">
                              <a:latin typeface="Cambria Math"/>
                            </a:rPr>
                          </m:ctrlPr>
                        </m:sSubPr>
                        <m:e>
                          <m:r>
                            <a:rPr lang="en-US" i="1">
                              <a:latin typeface="Cambria Math"/>
                            </a:rPr>
                            <m:t>𝜖</m:t>
                          </m:r>
                        </m:e>
                        <m:sub>
                          <m:r>
                            <a:rPr lang="en-US" i="1">
                              <a:latin typeface="Cambria Math"/>
                            </a:rPr>
                            <m:t>𝑟</m:t>
                          </m:r>
                          <m:r>
                            <a:rPr lang="en-US" i="1">
                              <a:latin typeface="Cambria Math"/>
                            </a:rPr>
                            <m:t>2</m:t>
                          </m:r>
                        </m:sub>
                      </m:sSub>
                      <m:sSub>
                        <m:sSubPr>
                          <m:ctrlPr>
                            <a:rPr lang="en-US" i="1">
                              <a:latin typeface="Cambria Math"/>
                            </a:rPr>
                          </m:ctrlPr>
                        </m:sSubPr>
                        <m:e>
                          <m:r>
                            <a:rPr lang="en-US" i="1">
                              <a:latin typeface="Cambria Math"/>
                            </a:rPr>
                            <m:t>𝐸</m:t>
                          </m:r>
                        </m:e>
                        <m:sub>
                          <m:r>
                            <a:rPr lang="en-US" i="1">
                              <a:latin typeface="Cambria Math"/>
                            </a:rPr>
                            <m:t>2</m:t>
                          </m:r>
                          <m:r>
                            <a:rPr lang="en-US" i="1">
                              <a:latin typeface="Cambria Math"/>
                            </a:rPr>
                            <m:t>𝑛</m:t>
                          </m:r>
                        </m:sub>
                      </m:sSub>
                    </m:oMath>
                  </m:oMathPara>
                </a14:m>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916832"/>
                <a:ext cx="9144000" cy="4941168"/>
              </a:xfrm>
              <a:blipFill rotWithShape="1">
                <a:blip r:embed="rId3"/>
                <a:stretch>
                  <a:fillRect l="-1667" r="-1667"/>
                </a:stretch>
              </a:blipFill>
            </p:spPr>
            <p:txBody>
              <a:bodyPr/>
              <a:lstStyle/>
              <a:p>
                <a:r>
                  <a:rPr lang="ar-IQ">
                    <a:noFill/>
                  </a:rPr>
                  <a:t> </a:t>
                </a:r>
              </a:p>
            </p:txBody>
          </p:sp>
        </mc:Fallback>
      </mc:AlternateContent>
    </p:spTree>
    <p:extLst>
      <p:ext uri="{BB962C8B-B14F-4D97-AF65-F5344CB8AC3E}">
        <p14:creationId xmlns:p14="http://schemas.microsoft.com/office/powerpoint/2010/main" val="2330151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3072</TotalTime>
  <Words>1661</Words>
  <Application>Microsoft Office PowerPoint</Application>
  <PresentationFormat>On-screen Show (4:3)</PresentationFormat>
  <Paragraphs>77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If the external electric field intensity is decomposed into two components: </vt:lpstr>
      <vt:lpstr>To determine the boundary conditions, applying Maxwell's equations: ∮1▒〖E .  dL〗=0 ∮1▒〖D .  dS〗=Q_enc</vt:lpstr>
      <vt:lpstr>A. DIELECTRIC-DIELECTRIC BOUNDARY CONDITIONS:</vt:lpstr>
      <vt:lpstr>PowerPoint Presentation</vt:lpstr>
      <vt:lpstr>PowerPoint Presentation</vt:lpstr>
      <vt:lpstr>PowerPoint Presentation</vt:lpstr>
      <vt:lpstr>(2) The normal component of D has a discontinuity of magnitude |ρ_S | across a dielectric interface.  We apply equ. (5.22) to the Figure (5.6b). As ∆h→0 gives</vt:lpstr>
      <vt:lpstr>Finding the field on one side of the boundary given the field on the other side</vt:lpstr>
      <vt:lpstr>PowerPoint Presentation</vt:lpstr>
      <vt:lpstr>B. CONDUCTOR-DIELECTRIC BOUNDARY CONDITIONS:</vt:lpstr>
      <vt:lpstr>PowerPoint Presentation</vt:lpstr>
      <vt:lpstr>PowerPoint Presentation</vt:lpstr>
      <vt:lpstr>PowerPoint Presentation</vt:lpstr>
      <vt:lpstr>PowerPoint Presentation</vt:lpstr>
      <vt:lpstr>PowerPoint Presentation</vt:lpstr>
      <vt:lpstr>C. CONDUCTOR-FREE SPACE BOUNDARY CONDITIONS: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Al_marsa</dc:creator>
  <cp:lastModifiedBy>ali</cp:lastModifiedBy>
  <cp:revision>24</cp:revision>
  <dcterms:created xsi:type="dcterms:W3CDTF">2016-01-04T15:53:56Z</dcterms:created>
  <dcterms:modified xsi:type="dcterms:W3CDTF">2017-12-19T16:23:44Z</dcterms:modified>
</cp:coreProperties>
</file>